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88" r:id="rId2"/>
    <p:sldId id="289" r:id="rId3"/>
    <p:sldId id="333" r:id="rId4"/>
    <p:sldId id="504" r:id="rId5"/>
    <p:sldId id="505" r:id="rId6"/>
    <p:sldId id="334" r:id="rId7"/>
    <p:sldId id="541" r:id="rId8"/>
    <p:sldId id="542" r:id="rId9"/>
    <p:sldId id="543" r:id="rId10"/>
    <p:sldId id="556" r:id="rId11"/>
    <p:sldId id="555" r:id="rId12"/>
    <p:sldId id="544" r:id="rId13"/>
    <p:sldId id="554" r:id="rId14"/>
    <p:sldId id="357" r:id="rId15"/>
    <p:sldId id="545" r:id="rId16"/>
    <p:sldId id="547" r:id="rId17"/>
    <p:sldId id="546" r:id="rId18"/>
    <p:sldId id="549" r:id="rId19"/>
    <p:sldId id="551" r:id="rId20"/>
    <p:sldId id="552" r:id="rId21"/>
    <p:sldId id="553" r:id="rId22"/>
    <p:sldId id="337" r:id="rId23"/>
    <p:sldId id="515" r:id="rId24"/>
    <p:sldId id="514" r:id="rId25"/>
    <p:sldId id="513" r:id="rId26"/>
    <p:sldId id="512" r:id="rId27"/>
    <p:sldId id="339" r:id="rId28"/>
    <p:sldId id="340" r:id="rId29"/>
    <p:sldId id="341" r:id="rId30"/>
    <p:sldId id="491" r:id="rId31"/>
    <p:sldId id="492" r:id="rId32"/>
    <p:sldId id="533" r:id="rId33"/>
    <p:sldId id="534" r:id="rId34"/>
    <p:sldId id="535" r:id="rId35"/>
    <p:sldId id="493" r:id="rId36"/>
    <p:sldId id="342" r:id="rId37"/>
    <p:sldId id="527" r:id="rId38"/>
    <p:sldId id="449" r:id="rId39"/>
    <p:sldId id="528" r:id="rId40"/>
    <p:sldId id="526" r:id="rId41"/>
    <p:sldId id="525" r:id="rId42"/>
    <p:sldId id="524" r:id="rId43"/>
    <p:sldId id="521" r:id="rId44"/>
    <p:sldId id="450" r:id="rId45"/>
    <p:sldId id="530" r:id="rId46"/>
    <p:sldId id="529" r:id="rId47"/>
    <p:sldId id="494" r:id="rId48"/>
    <p:sldId id="453" r:id="rId49"/>
    <p:sldId id="520" r:id="rId50"/>
    <p:sldId id="519" r:id="rId51"/>
    <p:sldId id="518" r:id="rId52"/>
    <p:sldId id="517" r:id="rId53"/>
    <p:sldId id="516" r:id="rId54"/>
    <p:sldId id="452" r:id="rId55"/>
    <p:sldId id="476" r:id="rId56"/>
    <p:sldId id="457" r:id="rId57"/>
    <p:sldId id="495" r:id="rId58"/>
    <p:sldId id="445" r:id="rId59"/>
    <p:sldId id="455" r:id="rId60"/>
    <p:sldId id="496" r:id="rId61"/>
    <p:sldId id="343" r:id="rId62"/>
    <p:sldId id="458" r:id="rId63"/>
    <p:sldId id="475" r:id="rId64"/>
    <p:sldId id="537" r:id="rId65"/>
    <p:sldId id="477" r:id="rId66"/>
    <p:sldId id="536" r:id="rId67"/>
    <p:sldId id="478" r:id="rId68"/>
    <p:sldId id="479" r:id="rId69"/>
    <p:sldId id="480" r:id="rId70"/>
    <p:sldId id="481" r:id="rId71"/>
    <p:sldId id="482" r:id="rId72"/>
    <p:sldId id="309" r:id="rId73"/>
    <p:sldId id="354" r:id="rId74"/>
    <p:sldId id="508" r:id="rId75"/>
    <p:sldId id="509" r:id="rId76"/>
    <p:sldId id="510" r:id="rId77"/>
    <p:sldId id="506" r:id="rId78"/>
    <p:sldId id="531" r:id="rId79"/>
    <p:sldId id="540" r:id="rId80"/>
    <p:sldId id="507" r:id="rId81"/>
    <p:sldId id="459" r:id="rId82"/>
    <p:sldId id="460" r:id="rId83"/>
    <p:sldId id="461" r:id="rId84"/>
    <p:sldId id="462" r:id="rId85"/>
    <p:sldId id="463" r:id="rId86"/>
    <p:sldId id="464" r:id="rId87"/>
    <p:sldId id="465" r:id="rId88"/>
    <p:sldId id="466" r:id="rId89"/>
    <p:sldId id="467" r:id="rId90"/>
    <p:sldId id="468" r:id="rId91"/>
    <p:sldId id="353" r:id="rId92"/>
    <p:sldId id="355" r:id="rId93"/>
    <p:sldId id="356" r:id="rId94"/>
    <p:sldId id="446" r:id="rId95"/>
    <p:sldId id="447" r:id="rId96"/>
    <p:sldId id="503" r:id="rId97"/>
    <p:sldId id="539" r:id="rId98"/>
  </p:sldIdLst>
  <p:sldSz cx="12192000" cy="6858000"/>
  <p:notesSz cx="6858000" cy="9144000"/>
  <p:embeddedFontLs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Consolas" panose="020B0609020204030204" pitchFamily="49" charset="0"/>
      <p:regular r:id="rId105"/>
      <p:bold r:id="rId106"/>
      <p:italic r:id="rId107"/>
      <p:boldItalic r:id="rId108"/>
    </p:embeddedFont>
    <p:embeddedFont>
      <p:font typeface="DINOT" panose="020B0504020101010102" pitchFamily="34" charset="77"/>
      <p:regular r:id="rId109"/>
    </p:embeddedFont>
    <p:embeddedFont>
      <p:font typeface="DINOT-Bold" panose="020B0504020101010102" pitchFamily="34" charset="77"/>
      <p:bold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13C"/>
    <a:srgbClr val="152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80"/>
    </p:cViewPr>
  </p:sorterViewPr>
  <p:notesViewPr>
    <p:cSldViewPr snapToGrid="0">
      <p:cViewPr varScale="1">
        <p:scale>
          <a:sx n="120" d="100"/>
          <a:sy n="120" d="100"/>
        </p:scale>
        <p:origin x="97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C8757D-7431-4487-998D-7CDCF35763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6CE52-01C0-455E-9F87-8F19C03A19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8DBB5-DDA5-47F6-A1AE-17D3B3BC379E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4F2AE-54DF-4E20-973E-7C04A9C1D1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F1297-BC56-45ED-9633-F9C219C758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61A97-A052-448E-844B-ADDD1244C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D2502-2F3D-4CC2-8234-A3620E01C071}" type="datetimeFigureOut">
              <a:rPr lang="en-US" smtClean="0"/>
              <a:t>12/26/19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5A501-6D5E-424D-BDD3-F8AE58A34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1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F9BF8E-468F-E145-9FA9-329B8CE3A89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05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F96CE278-36CC-9A42-A3B3-A2F9EF929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7FD65-E979-0D47-9C60-8105137C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Another example: social network.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information, pictures, comments for a given user in his profile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When a user comes in and wants to see his profile,  we need to read all the different assets, to construct his profile page.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 in each profile of the followers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97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F96CE278-36CC-9A42-A3B3-A2F9EF929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7FD65-E979-0D47-9C60-8105137C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Another example: social network.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information, pictures, comments for a given user in his profile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When a user comes in and wants to see his profile,  we need to read all the different assets, to construct his profile page.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 in each profile of the followers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96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F96CE278-36CC-9A42-A3B3-A2F9EF929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7FD65-E979-0D47-9C60-8105137C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Another example: social network.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information, pictures, comments for a given user in his profile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When a user comes in and wants to see his profile,  we need to read all the different assets, to construct his profile page.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 in each profile of the followers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776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F96CE278-36CC-9A42-A3B3-A2F9EF929F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7FD65-E979-0D47-9C60-8105137CC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Another example: social network.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information, pictures, comments for a given user in his profile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When a user comes in and wants to see his profile,  we need to read all the different assets, to construct his profile page.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Write the new information in each profile of the followers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00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A43C67B7-C06B-1447-8833-B379AFFBDB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7E006-E171-1B41-A4E4-21D72E6B2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We also refer to a Relational Database as a Tabular Database.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Most important: what are the most important queries, that drive your design.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Side-by-side: model for tabular databases and MongoDB,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MongoDB: first steps of defining your model is identify most important queries.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the relational world people tend to go in a room on white board the model by asking questions about the domain.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result is an entity relationship diagram. From there they will develop solution.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r>
              <a:rPr lang="en-US" dirty="0"/>
              <a:t>Well, when you develop on MongoDB you should really reevaluate that you should really try to understand how your workloads are.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Then you write your schema. 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948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2AEE51E1-C31B-F04E-A114-E50622001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D8C13802-6922-2545-B9EE-F155D056A0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r>
              <a:rPr lang="en-US" altLang="en-US"/>
              <a:t>Relational database one solution! (because there is only one way to model relationship)</a:t>
            </a:r>
          </a:p>
          <a:p>
            <a:pPr marL="158750" eaLnBrk="1" hangingPunct="1">
              <a:spcBef>
                <a:spcPct val="0"/>
              </a:spcBef>
            </a:pPr>
            <a:endParaRPr lang="en-US" altLang="en-US"/>
          </a:p>
          <a:p>
            <a:pPr marL="158750" eaLnBrk="1" hangingPunct="1">
              <a:spcBef>
                <a:spcPct val="0"/>
              </a:spcBef>
            </a:pPr>
            <a:r>
              <a:rPr lang="en-US" altLang="en-US"/>
              <a:t>With MongoDB you have to deal with different possible solutions.</a:t>
            </a:r>
          </a:p>
        </p:txBody>
      </p:sp>
    </p:spTree>
    <p:extLst>
      <p:ext uri="{BB962C8B-B14F-4D97-AF65-F5344CB8AC3E}">
        <p14:creationId xmlns:p14="http://schemas.microsoft.com/office/powerpoint/2010/main" val="2686988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3B15BCB9-8EFF-3D4E-A653-0C4BDAA29F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145F3402-A209-7B4A-A674-94AC0AD28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The final scheme.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relational is likely to be denormalized,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Because of some performance issues,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Requires you to back in your code and figure out what is slow and identify those queries.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This is the beginning of some duplication or breaking some relationship. 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As for MongoDB because you already thought about performance at the beginning of your design is likely to less changes to do. 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37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42D44ED8-B48D-F145-AA52-015A73D356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7F032998-ED79-F84C-98A4-8A994DE98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Lifecylce management on your schema: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Even if you to make  a few changes, the good news is that with MongoDB it's easy to make changes to your schema.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Without downtime.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For tabular database schema changes very complex and might impact availability.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717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1C53811C-D273-0546-9714-36A2C3D6D2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63944000-F24B-484E-A319-B538EE821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Optimize performance is complex if your read all over the place.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Identifying bottleneck is cumbersome and time consuming.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MongoDB when you do your model you probably want to group all the information that should go together in a single document so 1 read will bring everything in memory. Additionally, your documents will align better with the code structure. Eliminating mapping data to object in code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586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D74B1560-5F64-FD47-B4D0-DC967258A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5E62E25B-EA61-9B42-A25C-A76889BF5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99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6CD6ADEF-EE55-7E45-B8EB-4E5E689E9D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2B18C-9FD9-9A40-9474-A93445A48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Topic is data modeling, more specifically data modeling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Talk is divided in three main topics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The first differences between modeling for document database versus a relational database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Introduce a methodology (simple to complex) , with steps to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Applying patterns, help you recognize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/>
            </a:pPr>
            <a:r>
              <a:rPr lang="en-US" dirty="0"/>
              <a:t>We will use real example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2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BD298DE0-AE59-FF44-BD90-0756763AA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43BF19B1-2C95-694B-9D80-CB4AE3B3D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When modelling decide for (you have to choose)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Simplicity: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    - If Small team,  or data set is small and is for sure a replicaset.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Performance.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    - Working in a big team with data set that requires sharding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    - Divide your artifacts to different team members,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    - Enable working in parallel / more isolates parts of the model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6614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6B37403E-FCEA-3647-A016-35CF68A54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97BF58C1-3074-364F-A660-85B385E59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Different inputs available 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Migrating from a RDBMS would provide logs and stats on the current system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May be there are documented scenarios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Or consult business Domain experts </a:t>
            </a:r>
          </a:p>
          <a:p>
            <a:pPr marL="285750" indent="-285750" eaLnBrk="1" hangingPunct="1">
              <a:spcBef>
                <a:spcPct val="0"/>
              </a:spcBef>
              <a:buFontTx/>
              <a:buChar char="-"/>
            </a:pPr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202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>
            <a:extLst>
              <a:ext uri="{FF2B5EF4-FFF2-40B4-BE49-F238E27FC236}">
                <a16:creationId xmlns:a16="http://schemas.microsoft.com/office/drawing/2014/main" id="{03D99F06-D389-904E-962D-E6D1423E62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A6907-F690-8343-B5DD-FED33E191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3 resources provide input to the "Workload" in terms of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 err="1"/>
              <a:t>Size_date</a:t>
            </a: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Number of operations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Quantify operations -&gt; durability.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Outputs: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Queries on </a:t>
            </a:r>
            <a:r>
              <a:rPr lang="en-US" dirty="0" err="1"/>
              <a:t>tdata</a:t>
            </a:r>
            <a:r>
              <a:rPr lang="en-US" dirty="0"/>
              <a:t>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Potential Indexes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Size of data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Operation in terms of create/read/update and delete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Assumptions (important)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Assumptions change!?</a:t>
            </a:r>
          </a:p>
        </p:txBody>
      </p:sp>
    </p:spTree>
    <p:extLst>
      <p:ext uri="{BB962C8B-B14F-4D97-AF65-F5344CB8AC3E}">
        <p14:creationId xmlns:p14="http://schemas.microsoft.com/office/powerpoint/2010/main" val="325085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4468EF00-ADD3-5245-B7FD-089F60796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466AB4-6BE7-E14E-A437-86D45AE43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Athough</a:t>
            </a:r>
            <a:r>
              <a:rPr lang="en-US" dirty="0"/>
              <a:t> MongoDB is a Document Store we do have relationship.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Here we need to consult   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Data Modeling experts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Business Domain expert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outputs: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Collections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Fields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Shapes (types, sub document, array)</a:t>
            </a:r>
          </a:p>
        </p:txBody>
      </p:sp>
    </p:spTree>
    <p:extLst>
      <p:ext uri="{BB962C8B-B14F-4D97-AF65-F5344CB8AC3E}">
        <p14:creationId xmlns:p14="http://schemas.microsoft.com/office/powerpoint/2010/main" val="834119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>
            <a:extLst>
              <a:ext uri="{FF2B5EF4-FFF2-40B4-BE49-F238E27FC236}">
                <a16:creationId xmlns:a16="http://schemas.microsoft.com/office/drawing/2014/main" id="{1E079AB3-D6F0-4C44-9DAA-45E8BA7F3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106B3-17C3-8B4C-A8D5-426B9BD60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At the end of  step 2.  you have answered the important questions how to model each relationship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Should if be embedded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Or will it be linked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Step 3: is mostly around a lot of patterns on performance. You only need to apply them if they are needed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More on why we have patterns and we will come back to them.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108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>
            <a:extLst>
              <a:ext uri="{FF2B5EF4-FFF2-40B4-BE49-F238E27FC236}">
                <a16:creationId xmlns:a16="http://schemas.microsoft.com/office/drawing/2014/main" id="{EE7E08E0-872D-9C41-8986-439A9DCF85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B780A-BA18-C346-85D5-EB94335A8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methodology to your needs.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Decide if you can go for simplicity or that you have to go for performance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Then apply each of the appropriate steps.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For the workload, In case of simplicity,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identify the most </a:t>
            </a:r>
            <a:r>
              <a:rPr lang="en-US" dirty="0" err="1"/>
              <a:t>freq</a:t>
            </a:r>
            <a:r>
              <a:rPr lang="en-US" dirty="0"/>
              <a:t> operations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Mostly embed the relationship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And apply a few patterns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case of Performance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For the workload you need to do a bit more: data size, quantify and qualify the operations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For relationship you will end up using embedding and linking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More patterns will be required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446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>
            <a:extLst>
              <a:ext uri="{FF2B5EF4-FFF2-40B4-BE49-F238E27FC236}">
                <a16:creationId xmlns:a16="http://schemas.microsoft.com/office/drawing/2014/main" id="{652F2517-425C-AF48-A95A-5DD18741FD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>
            <a:extLst>
              <a:ext uri="{FF2B5EF4-FFF2-40B4-BE49-F238E27FC236}">
                <a16:creationId xmlns:a16="http://schemas.microsoft.com/office/drawing/2014/main" id="{960EF8E8-131B-6B4C-9CD1-EBBE48687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Let us take the methodology and apply to a use case.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160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id="{7B556FF6-84F3-6145-B56F-A0F83F2A8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id="{472CF6DE-A3C0-FD4E-9682-DA90801C9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730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>
            <a:extLst>
              <a:ext uri="{FF2B5EF4-FFF2-40B4-BE49-F238E27FC236}">
                <a16:creationId xmlns:a16="http://schemas.microsoft.com/office/drawing/2014/main" id="{37968513-6DA3-1847-B75F-8F0DB67E8B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6" name="Notes Placeholder 2">
            <a:extLst>
              <a:ext uri="{FF2B5EF4-FFF2-40B4-BE49-F238E27FC236}">
                <a16:creationId xmlns:a16="http://schemas.microsoft.com/office/drawing/2014/main" id="{F25CE1AF-4C45-394C-A7D8-4EB9F397F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8621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>
            <a:extLst>
              <a:ext uri="{FF2B5EF4-FFF2-40B4-BE49-F238E27FC236}">
                <a16:creationId xmlns:a16="http://schemas.microsoft.com/office/drawing/2014/main" id="{F4AC571A-C357-9F41-A6A1-B5AFBDFDB2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4" name="Notes Placeholder 2">
            <a:extLst>
              <a:ext uri="{FF2B5EF4-FFF2-40B4-BE49-F238E27FC236}">
                <a16:creationId xmlns:a16="http://schemas.microsoft.com/office/drawing/2014/main" id="{2945A399-A570-4D49-B4ED-FBB6B59157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38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E105F375-7964-9C40-BE43-C7392F803C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50F95-BFA0-4640-9000-050534B4B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Topic is data modeling, more specifically data modeling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Talk is divided in three main topics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The first differences between modeling for document database versus a relational database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Introduce a methodology (simple to complex) , with steps to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Applying patterns, help you recognize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/>
            </a:pPr>
            <a:r>
              <a:rPr lang="en-US" dirty="0"/>
              <a:t>We will use real example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049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>
            <a:extLst>
              <a:ext uri="{FF2B5EF4-FFF2-40B4-BE49-F238E27FC236}">
                <a16:creationId xmlns:a16="http://schemas.microsoft.com/office/drawing/2014/main" id="{33331BEB-AA78-984A-A23A-39A05773E8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2" name="Notes Placeholder 2">
            <a:extLst>
              <a:ext uri="{FF2B5EF4-FFF2-40B4-BE49-F238E27FC236}">
                <a16:creationId xmlns:a16="http://schemas.microsoft.com/office/drawing/2014/main" id="{F6CD2C0E-F8EF-264C-9ECA-D5164C0D3B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886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>
            <a:extLst>
              <a:ext uri="{FF2B5EF4-FFF2-40B4-BE49-F238E27FC236}">
                <a16:creationId xmlns:a16="http://schemas.microsoft.com/office/drawing/2014/main" id="{A9A0C360-1C42-DB47-AC22-A90286F36B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0" name="Notes Placeholder 2">
            <a:extLst>
              <a:ext uri="{FF2B5EF4-FFF2-40B4-BE49-F238E27FC236}">
                <a16:creationId xmlns:a16="http://schemas.microsoft.com/office/drawing/2014/main" id="{742C0E66-192D-344F-808D-81B610FF13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3839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>
            <a:extLst>
              <a:ext uri="{FF2B5EF4-FFF2-40B4-BE49-F238E27FC236}">
                <a16:creationId xmlns:a16="http://schemas.microsoft.com/office/drawing/2014/main" id="{862D5330-57F0-F64C-BF58-56165F1C33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6" name="Notes Placeholder 2">
            <a:extLst>
              <a:ext uri="{FF2B5EF4-FFF2-40B4-BE49-F238E27FC236}">
                <a16:creationId xmlns:a16="http://schemas.microsoft.com/office/drawing/2014/main" id="{AB6F6FB6-AF09-2B49-874E-AAC4A43F8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8194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>
            <a:extLst>
              <a:ext uri="{FF2B5EF4-FFF2-40B4-BE49-F238E27FC236}">
                <a16:creationId xmlns:a16="http://schemas.microsoft.com/office/drawing/2014/main" id="{19C75587-B214-AD42-87A2-5CA2FF4E23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4" name="Notes Placeholder 2">
            <a:extLst>
              <a:ext uri="{FF2B5EF4-FFF2-40B4-BE49-F238E27FC236}">
                <a16:creationId xmlns:a16="http://schemas.microsoft.com/office/drawing/2014/main" id="{C5500C4F-7B03-2143-B6A1-938AA09E1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216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>
            <a:extLst>
              <a:ext uri="{FF2B5EF4-FFF2-40B4-BE49-F238E27FC236}">
                <a16:creationId xmlns:a16="http://schemas.microsoft.com/office/drawing/2014/main" id="{2BE2B8C7-8F6E-AC45-A074-5C703E78D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2" name="Notes Placeholder 2">
            <a:extLst>
              <a:ext uri="{FF2B5EF4-FFF2-40B4-BE49-F238E27FC236}">
                <a16:creationId xmlns:a16="http://schemas.microsoft.com/office/drawing/2014/main" id="{D6B960FE-16C5-DB48-9FBE-B8A4EA17D3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78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>
            <a:extLst>
              <a:ext uri="{FF2B5EF4-FFF2-40B4-BE49-F238E27FC236}">
                <a16:creationId xmlns:a16="http://schemas.microsoft.com/office/drawing/2014/main" id="{CE10A633-D9F5-EE4F-8F71-EAD158CDB3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>
            <a:extLst>
              <a:ext uri="{FF2B5EF4-FFF2-40B4-BE49-F238E27FC236}">
                <a16:creationId xmlns:a16="http://schemas.microsoft.com/office/drawing/2014/main" id="{B76F3C88-7577-7C4B-80A9-24D04499E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3167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>
            <a:extLst>
              <a:ext uri="{FF2B5EF4-FFF2-40B4-BE49-F238E27FC236}">
                <a16:creationId xmlns:a16="http://schemas.microsoft.com/office/drawing/2014/main" id="{B3AB32AA-BB45-0344-9182-079167CC5A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>
            <a:extLst>
              <a:ext uri="{FF2B5EF4-FFF2-40B4-BE49-F238E27FC236}">
                <a16:creationId xmlns:a16="http://schemas.microsoft.com/office/drawing/2014/main" id="{CD804E8B-2575-474A-9862-18A017929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9807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>
            <a:extLst>
              <a:ext uri="{FF2B5EF4-FFF2-40B4-BE49-F238E27FC236}">
                <a16:creationId xmlns:a16="http://schemas.microsoft.com/office/drawing/2014/main" id="{2FE1C11F-96F8-F046-BAB1-B833DD848E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6" name="Notes Placeholder 2">
            <a:extLst>
              <a:ext uri="{FF2B5EF4-FFF2-40B4-BE49-F238E27FC236}">
                <a16:creationId xmlns:a16="http://schemas.microsoft.com/office/drawing/2014/main" id="{E458AA41-58A9-8045-8FF7-425E15E68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384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>
            <a:extLst>
              <a:ext uri="{FF2B5EF4-FFF2-40B4-BE49-F238E27FC236}">
                <a16:creationId xmlns:a16="http://schemas.microsoft.com/office/drawing/2014/main" id="{18896B43-826D-2940-A61A-C8A93F197D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4" name="Notes Placeholder 2">
            <a:extLst>
              <a:ext uri="{FF2B5EF4-FFF2-40B4-BE49-F238E27FC236}">
                <a16:creationId xmlns:a16="http://schemas.microsoft.com/office/drawing/2014/main" id="{398B61A9-67EF-794C-92FC-24BED1DE8E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35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>
            <a:extLst>
              <a:ext uri="{FF2B5EF4-FFF2-40B4-BE49-F238E27FC236}">
                <a16:creationId xmlns:a16="http://schemas.microsoft.com/office/drawing/2014/main" id="{41B4B017-95B4-4C46-BD7B-7501F0780A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2" name="Notes Placeholder 2">
            <a:extLst>
              <a:ext uri="{FF2B5EF4-FFF2-40B4-BE49-F238E27FC236}">
                <a16:creationId xmlns:a16="http://schemas.microsoft.com/office/drawing/2014/main" id="{3D4C3315-97C1-0944-AABE-A68DC0F7E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6620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9ADC03EF-29BD-6344-B515-4C676A5BF8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5CC16-EDC1-A14A-A032-48E1627DA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Topic is data modeling, more specifically data modeling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Talk is divided in three main topics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The first differences between modeling for document database versus a relational database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Introduce a methodology (simple to complex) , with steps to for MongoDB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Applying patterns, help you recognize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None/>
              <a:defRPr/>
            </a:pPr>
            <a:r>
              <a:rPr lang="en-US" dirty="0"/>
              <a:t>We will use real example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8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>
            <a:extLst>
              <a:ext uri="{FF2B5EF4-FFF2-40B4-BE49-F238E27FC236}">
                <a16:creationId xmlns:a16="http://schemas.microsoft.com/office/drawing/2014/main" id="{A9DF9AF0-FEF3-984B-8FC1-B53826B3D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0" name="Notes Placeholder 2">
            <a:extLst>
              <a:ext uri="{FF2B5EF4-FFF2-40B4-BE49-F238E27FC236}">
                <a16:creationId xmlns:a16="http://schemas.microsoft.com/office/drawing/2014/main" id="{EEC8CFEA-01FE-BD43-8276-00212F5990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856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>
            <a:extLst>
              <a:ext uri="{FF2B5EF4-FFF2-40B4-BE49-F238E27FC236}">
                <a16:creationId xmlns:a16="http://schemas.microsoft.com/office/drawing/2014/main" id="{78813981-FDAA-814A-8313-88D9CAE233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8" name="Notes Placeholder 2">
            <a:extLst>
              <a:ext uri="{FF2B5EF4-FFF2-40B4-BE49-F238E27FC236}">
                <a16:creationId xmlns:a16="http://schemas.microsoft.com/office/drawing/2014/main" id="{61E36F01-B227-F34E-90A6-3CCF41B638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322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>
            <a:extLst>
              <a:ext uri="{FF2B5EF4-FFF2-40B4-BE49-F238E27FC236}">
                <a16:creationId xmlns:a16="http://schemas.microsoft.com/office/drawing/2014/main" id="{F8A038B8-2D39-8F45-BBE6-053611CDE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6" name="Notes Placeholder 2">
            <a:extLst>
              <a:ext uri="{FF2B5EF4-FFF2-40B4-BE49-F238E27FC236}">
                <a16:creationId xmlns:a16="http://schemas.microsoft.com/office/drawing/2014/main" id="{301B21BA-9540-F742-8B73-9CDE3B441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587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632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>
            <a:extLst>
              <a:ext uri="{FF2B5EF4-FFF2-40B4-BE49-F238E27FC236}">
                <a16:creationId xmlns:a16="http://schemas.microsoft.com/office/drawing/2014/main" id="{7AFE5A62-DC9A-DA40-9B4D-C7CD813E39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FCAF7-FE47-E748-B081-4D2CC76EF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If every time a bag </a:t>
            </a:r>
            <a:r>
              <a:rPr lang="en-US" dirty="0" err="1"/>
              <a:t>cofffee</a:t>
            </a:r>
            <a:r>
              <a:rPr lang="en-US" dirty="0"/>
              <a:t> is add or removed from the shelf, we will get an event. 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10  bags / remove per day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 shelf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10000 stores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Approx</a:t>
            </a:r>
            <a:r>
              <a:rPr lang="en-US" dirty="0"/>
              <a:t> 1 write per second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4. Making a cup of coffee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1000 cups per store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10000 stores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= 10 </a:t>
            </a:r>
            <a:r>
              <a:rPr lang="en-US" dirty="0" err="1"/>
              <a:t>mio</a:t>
            </a:r>
            <a:r>
              <a:rPr lang="en-US" dirty="0"/>
              <a:t> writes per day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115 writes per second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But that is not evenly distributed so we have to be more specific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30% of all coffee brew is within one hour</a:t>
            </a:r>
          </a:p>
          <a:p>
            <a:pPr marL="844550" lvl="1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We get 833 writes / sec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5. Analysis does not happen very often so we the number of reads is very low 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QUALIFY, </a:t>
            </a:r>
          </a:p>
          <a:p>
            <a:pPr marL="1587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	impact on inventory!  Write Majority,  Collection scan impact in </a:t>
            </a:r>
            <a:r>
              <a:rPr lang="en-US" dirty="0" err="1"/>
              <a:t>Workingset</a:t>
            </a:r>
            <a:r>
              <a:rPr lang="en-US" dirty="0"/>
              <a:t>  -&gt; Analytics (Secondary)</a:t>
            </a:r>
          </a:p>
        </p:txBody>
      </p:sp>
    </p:spTree>
    <p:extLst>
      <p:ext uri="{BB962C8B-B14F-4D97-AF65-F5344CB8AC3E}">
        <p14:creationId xmlns:p14="http://schemas.microsoft.com/office/powerpoint/2010/main" val="839918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>
            <a:extLst>
              <a:ext uri="{FF2B5EF4-FFF2-40B4-BE49-F238E27FC236}">
                <a16:creationId xmlns:a16="http://schemas.microsoft.com/office/drawing/2014/main" id="{181964E9-48A6-CA49-B720-D8279FF6F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2" name="Notes Placeholder 2">
            <a:extLst>
              <a:ext uri="{FF2B5EF4-FFF2-40B4-BE49-F238E27FC236}">
                <a16:creationId xmlns:a16="http://schemas.microsoft.com/office/drawing/2014/main" id="{C8F17013-1DE5-0745-9206-A20A0596AD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One query dwarfs the rest, this will help us provision the I/O.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And helps to confirm that we should use a single replicaset for this use case</a:t>
            </a:r>
          </a:p>
        </p:txBody>
      </p:sp>
    </p:spTree>
    <p:extLst>
      <p:ext uri="{BB962C8B-B14F-4D97-AF65-F5344CB8AC3E}">
        <p14:creationId xmlns:p14="http://schemas.microsoft.com/office/powerpoint/2010/main" val="441662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Image Placeholder 1">
            <a:extLst>
              <a:ext uri="{FF2B5EF4-FFF2-40B4-BE49-F238E27FC236}">
                <a16:creationId xmlns:a16="http://schemas.microsoft.com/office/drawing/2014/main" id="{1C23DCF7-27D2-3C47-B1E8-BFD9A1E46E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0" name="Notes Placeholder 2">
            <a:extLst>
              <a:ext uri="{FF2B5EF4-FFF2-40B4-BE49-F238E27FC236}">
                <a16:creationId xmlns:a16="http://schemas.microsoft.com/office/drawing/2014/main" id="{5489B313-E1DB-7440-94C8-D2754FF0C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</a:pPr>
            <a:r>
              <a:rPr lang="en-US" altLang="en-US"/>
              <a:t>One collection dwarfs the other one, this will help size the disks</a:t>
            </a:r>
          </a:p>
          <a:p>
            <a:pPr marL="171450" indent="-171450" eaLnBrk="1" hangingPunct="1">
              <a:spcBef>
                <a:spcPct val="0"/>
              </a:spcBef>
            </a:pPr>
            <a:endParaRPr lang="en-US" altLang="en-US"/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en-US"/>
              <a:t>Also tells us where we need to effort to optimize the datamodel.</a:t>
            </a:r>
          </a:p>
          <a:p>
            <a:pPr marL="171450" indent="-171450" eaLnBrk="1" hangingPunct="1">
              <a:spcBef>
                <a:spcPct val="0"/>
              </a:spcBef>
            </a:pPr>
            <a:endParaRPr lang="en-US" altLang="en-US"/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en-US"/>
              <a:t>It will also tell that "if data is kept for 10 years"  (Changing Assumptions)</a:t>
            </a:r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en-US"/>
              <a:t>We then need to use a shared topology for MongoDB.</a:t>
            </a:r>
          </a:p>
          <a:p>
            <a:pPr marL="171450" indent="-171450" eaLnBrk="1" hangingPunct="1">
              <a:spcBef>
                <a:spcPct val="0"/>
              </a:spcBef>
            </a:pPr>
            <a:endParaRPr lang="en-US" altLang="en-US"/>
          </a:p>
          <a:p>
            <a:pPr marL="171450" indent="-171450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537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>
            <a:extLst>
              <a:ext uri="{FF2B5EF4-FFF2-40B4-BE49-F238E27FC236}">
                <a16:creationId xmlns:a16="http://schemas.microsoft.com/office/drawing/2014/main" id="{B7FBD122-6D7D-234E-874D-A4F339410D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8" name="Notes Placeholder 2">
            <a:extLst>
              <a:ext uri="{FF2B5EF4-FFF2-40B4-BE49-F238E27FC236}">
                <a16:creationId xmlns:a16="http://schemas.microsoft.com/office/drawing/2014/main" id="{EEC6D161-3A13-2644-8AEE-0F927FC33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Review this step and explain why its important.</a:t>
            </a:r>
          </a:p>
        </p:txBody>
      </p:sp>
    </p:spTree>
    <p:extLst>
      <p:ext uri="{BB962C8B-B14F-4D97-AF65-F5344CB8AC3E}">
        <p14:creationId xmlns:p14="http://schemas.microsoft.com/office/powerpoint/2010/main" val="40672277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>
            <a:extLst>
              <a:ext uri="{FF2B5EF4-FFF2-40B4-BE49-F238E27FC236}">
                <a16:creationId xmlns:a16="http://schemas.microsoft.com/office/drawing/2014/main" id="{8DCF2A51-3938-1E4B-B5F6-494C65B4FB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6" name="Notes Placeholder 2">
            <a:extLst>
              <a:ext uri="{FF2B5EF4-FFF2-40B4-BE49-F238E27FC236}">
                <a16:creationId xmlns:a16="http://schemas.microsoft.com/office/drawing/2014/main" id="{3F837FF6-3177-A840-BCBB-51CAC84C4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We need to answer the magic question: should we embed or should we link.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one-to-one relationship?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or one-to-many?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or many-to-many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Smaller read = Smaller workingset</a:t>
            </a:r>
            <a:br>
              <a:rPr lang="en-US" altLang="en-US"/>
            </a:b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Is duplication manageable?  Yes if there infrequent updates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1149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>
            <a:extLst>
              <a:ext uri="{FF2B5EF4-FFF2-40B4-BE49-F238E27FC236}">
                <a16:creationId xmlns:a16="http://schemas.microsoft.com/office/drawing/2014/main" id="{BC7DAF74-06EA-4C4B-8727-CC0FE90B15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4" name="Notes Placeholder 2">
            <a:extLst>
              <a:ext uri="{FF2B5EF4-FFF2-40B4-BE49-F238E27FC236}">
                <a16:creationId xmlns:a16="http://schemas.microsoft.com/office/drawing/2014/main" id="{2646D152-3FA6-0648-90F0-4514172D4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946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Image Placeholder 1">
            <a:extLst>
              <a:ext uri="{FF2B5EF4-FFF2-40B4-BE49-F238E27FC236}">
                <a16:creationId xmlns:a16="http://schemas.microsoft.com/office/drawing/2014/main" id="{87D5E384-0274-9A4A-94ED-1E47D32F88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2" name="Notes Placeholder 2">
            <a:extLst>
              <a:ext uri="{FF2B5EF4-FFF2-40B4-BE49-F238E27FC236}">
                <a16:creationId xmlns:a16="http://schemas.microsoft.com/office/drawing/2014/main" id="{01F640A2-043C-AE46-91E5-953E4D347A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00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C324EDEF-F60C-DF45-8928-44D9E6B3D0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E3153100-B973-7A41-9A81-7FCCDBE39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260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>
            <a:extLst>
              <a:ext uri="{FF2B5EF4-FFF2-40B4-BE49-F238E27FC236}">
                <a16:creationId xmlns:a16="http://schemas.microsoft.com/office/drawing/2014/main" id="{0E22F8F0-C69C-1B45-BF40-906922CFCA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4" name="Notes Placeholder 2">
            <a:extLst>
              <a:ext uri="{FF2B5EF4-FFF2-40B4-BE49-F238E27FC236}">
                <a16:creationId xmlns:a16="http://schemas.microsoft.com/office/drawing/2014/main" id="{B6975B1F-9765-E947-B2D0-DB734455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053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>
            <a:extLst>
              <a:ext uri="{FF2B5EF4-FFF2-40B4-BE49-F238E27FC236}">
                <a16:creationId xmlns:a16="http://schemas.microsoft.com/office/drawing/2014/main" id="{4F648C27-C7C5-4848-BBE4-8E09F54295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2" name="Notes Placeholder 2">
            <a:extLst>
              <a:ext uri="{FF2B5EF4-FFF2-40B4-BE49-F238E27FC236}">
                <a16:creationId xmlns:a16="http://schemas.microsoft.com/office/drawing/2014/main" id="{4D28BE8E-29C4-3C49-AB2E-349B0C68B0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075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>
            <a:extLst>
              <a:ext uri="{FF2B5EF4-FFF2-40B4-BE49-F238E27FC236}">
                <a16:creationId xmlns:a16="http://schemas.microsoft.com/office/drawing/2014/main" id="{4F648C27-C7C5-4848-BBE4-8E09F54295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2" name="Notes Placeholder 2">
            <a:extLst>
              <a:ext uri="{FF2B5EF4-FFF2-40B4-BE49-F238E27FC236}">
                <a16:creationId xmlns:a16="http://schemas.microsoft.com/office/drawing/2014/main" id="{4D28BE8E-29C4-3C49-AB2E-349B0C68B0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5714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>
            <a:extLst>
              <a:ext uri="{FF2B5EF4-FFF2-40B4-BE49-F238E27FC236}">
                <a16:creationId xmlns:a16="http://schemas.microsoft.com/office/drawing/2014/main" id="{F0880778-A4BB-F547-920B-A548374193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0" name="Notes Placeholder 2">
            <a:extLst>
              <a:ext uri="{FF2B5EF4-FFF2-40B4-BE49-F238E27FC236}">
                <a16:creationId xmlns:a16="http://schemas.microsoft.com/office/drawing/2014/main" id="{BF9AF5F7-65FA-8647-A1E2-B6F2D0069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70875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>
            <a:extLst>
              <a:ext uri="{FF2B5EF4-FFF2-40B4-BE49-F238E27FC236}">
                <a16:creationId xmlns:a16="http://schemas.microsoft.com/office/drawing/2014/main" id="{F0880778-A4BB-F547-920B-A548374193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0" name="Notes Placeholder 2">
            <a:extLst>
              <a:ext uri="{FF2B5EF4-FFF2-40B4-BE49-F238E27FC236}">
                <a16:creationId xmlns:a16="http://schemas.microsoft.com/office/drawing/2014/main" id="{BF9AF5F7-65FA-8647-A1E2-B6F2D0069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1570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Slide Image Placeholder 1">
            <a:extLst>
              <a:ext uri="{FF2B5EF4-FFF2-40B4-BE49-F238E27FC236}">
                <a16:creationId xmlns:a16="http://schemas.microsoft.com/office/drawing/2014/main" id="{931747B7-C1B8-2A48-8C78-0818F4A1C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0" name="Notes Placeholder 2">
            <a:extLst>
              <a:ext uri="{FF2B5EF4-FFF2-40B4-BE49-F238E27FC236}">
                <a16:creationId xmlns:a16="http://schemas.microsoft.com/office/drawing/2014/main" id="{3E88714B-710E-C649-9B2A-5E5BCA0A2D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9360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Image Placeholder 1">
            <a:extLst>
              <a:ext uri="{FF2B5EF4-FFF2-40B4-BE49-F238E27FC236}">
                <a16:creationId xmlns:a16="http://schemas.microsoft.com/office/drawing/2014/main" id="{CEA95F85-2111-244F-A73B-FCB4988536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8" name="Notes Placeholder 2">
            <a:extLst>
              <a:ext uri="{FF2B5EF4-FFF2-40B4-BE49-F238E27FC236}">
                <a16:creationId xmlns:a16="http://schemas.microsoft.com/office/drawing/2014/main" id="{12B85D0A-5DA2-1F4F-B9E6-3778BE364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645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1650E170-EBB4-E44C-B72D-A453AEC76F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D9071A82-1C2E-9E43-BE39-E9CD2F185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6792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>
            <a:extLst>
              <a:ext uri="{FF2B5EF4-FFF2-40B4-BE49-F238E27FC236}">
                <a16:creationId xmlns:a16="http://schemas.microsoft.com/office/drawing/2014/main" id="{EB7F4E7F-D6AA-F347-A2F1-6E5BCDCB5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8" name="Notes Placeholder 2">
            <a:extLst>
              <a:ext uri="{FF2B5EF4-FFF2-40B4-BE49-F238E27FC236}">
                <a16:creationId xmlns:a16="http://schemas.microsoft.com/office/drawing/2014/main" id="{14DBF151-58A5-F545-B8E7-CCD1940C0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7041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>
            <a:extLst>
              <a:ext uri="{FF2B5EF4-FFF2-40B4-BE49-F238E27FC236}">
                <a16:creationId xmlns:a16="http://schemas.microsoft.com/office/drawing/2014/main" id="{58125427-BEDC-A94B-9387-1D48B7027B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6" name="Notes Placeholder 2">
            <a:extLst>
              <a:ext uri="{FF2B5EF4-FFF2-40B4-BE49-F238E27FC236}">
                <a16:creationId xmlns:a16="http://schemas.microsoft.com/office/drawing/2014/main" id="{F54D15ED-33DA-5849-9E6C-B65F7807B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221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9AFE7109-AEB4-A041-90F8-DA60B46C6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0FCD67F5-7D17-594E-8982-11BFFE91F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A little example: blog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In a relational database there is only one solution to represent a relationship between 2 fields. So your solution will look like this.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Briefly explain the few relationships in this sample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This is because in the schema is in third normal form.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In the third NF there are no 2 solution of this problem</a:t>
            </a:r>
          </a:p>
          <a:p>
            <a:pPr eaLnBrk="1" hangingPunct="1">
              <a:spcBef>
                <a:spcPct val="0"/>
              </a:spcBef>
            </a:pPr>
            <a:br>
              <a:rPr lang="en-US" altLang="en-US"/>
            </a:b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625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>
            <a:extLst>
              <a:ext uri="{FF2B5EF4-FFF2-40B4-BE49-F238E27FC236}">
                <a16:creationId xmlns:a16="http://schemas.microsoft.com/office/drawing/2014/main" id="{B72C076D-BBE0-964B-9817-EA503AFF8E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4" name="Notes Placeholder 2">
            <a:extLst>
              <a:ext uri="{FF2B5EF4-FFF2-40B4-BE49-F238E27FC236}">
                <a16:creationId xmlns:a16="http://schemas.microsoft.com/office/drawing/2014/main" id="{B55DC23E-8E96-194E-B63A-9E3FEDE443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31143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a293838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ca2938386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6ca2938386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6807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>
            <a:extLst>
              <a:ext uri="{FF2B5EF4-FFF2-40B4-BE49-F238E27FC236}">
                <a16:creationId xmlns:a16="http://schemas.microsoft.com/office/drawing/2014/main" id="{C64B8DC3-0885-4947-A9F5-E76BAFD59B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8" name="Notes Placeholder 2">
            <a:extLst>
              <a:ext uri="{FF2B5EF4-FFF2-40B4-BE49-F238E27FC236}">
                <a16:creationId xmlns:a16="http://schemas.microsoft.com/office/drawing/2014/main" id="{570C7E2B-4712-E045-85DC-D17643F53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1006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>
            <a:extLst>
              <a:ext uri="{FF2B5EF4-FFF2-40B4-BE49-F238E27FC236}">
                <a16:creationId xmlns:a16="http://schemas.microsoft.com/office/drawing/2014/main" id="{2A07807F-6ECA-974B-80AA-0F890D75F7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6" name="Notes Placeholder 2">
            <a:extLst>
              <a:ext uri="{FF2B5EF4-FFF2-40B4-BE49-F238E27FC236}">
                <a16:creationId xmlns:a16="http://schemas.microsoft.com/office/drawing/2014/main" id="{0EFFCDCE-E1F1-644F-919D-5D59EF133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09549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>
            <a:extLst>
              <a:ext uri="{FF2B5EF4-FFF2-40B4-BE49-F238E27FC236}">
                <a16:creationId xmlns:a16="http://schemas.microsoft.com/office/drawing/2014/main" id="{CEA77053-2170-7F40-92A9-8D884F507C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4" name="Notes Placeholder 2">
            <a:extLst>
              <a:ext uri="{FF2B5EF4-FFF2-40B4-BE49-F238E27FC236}">
                <a16:creationId xmlns:a16="http://schemas.microsoft.com/office/drawing/2014/main" id="{6A3F685B-A7ED-0944-9F6D-9C64B6D4C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3188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>
            <a:extLst>
              <a:ext uri="{FF2B5EF4-FFF2-40B4-BE49-F238E27FC236}">
                <a16:creationId xmlns:a16="http://schemas.microsoft.com/office/drawing/2014/main" id="{7C3F73EF-F59E-9548-AF1A-77F7E037B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2" name="Notes Placeholder 2">
            <a:extLst>
              <a:ext uri="{FF2B5EF4-FFF2-40B4-BE49-F238E27FC236}">
                <a16:creationId xmlns:a16="http://schemas.microsoft.com/office/drawing/2014/main" id="{14E91874-A596-0D4C-9E26-5FFD18E457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61530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>
            <a:extLst>
              <a:ext uri="{FF2B5EF4-FFF2-40B4-BE49-F238E27FC236}">
                <a16:creationId xmlns:a16="http://schemas.microsoft.com/office/drawing/2014/main" id="{5F4E1CF7-F201-E54E-B7AF-E07F3D1D1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Notes Placeholder 2">
            <a:extLst>
              <a:ext uri="{FF2B5EF4-FFF2-40B4-BE49-F238E27FC236}">
                <a16:creationId xmlns:a16="http://schemas.microsoft.com/office/drawing/2014/main" id="{CB7151E9-53FE-764C-B2B9-AD15F2D9A6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733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Google Shape;79;g3246955934_1_12:notes">
            <a:extLst>
              <a:ext uri="{FF2B5EF4-FFF2-40B4-BE49-F238E27FC236}">
                <a16:creationId xmlns:a16="http://schemas.microsoft.com/office/drawing/2014/main" id="{DA187FB9-9C94-834D-9417-D9A7C950AA5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8" name="Google Shape;80;g3246955934_1_12:notes">
            <a:extLst>
              <a:ext uri="{FF2B5EF4-FFF2-40B4-BE49-F238E27FC236}">
                <a16:creationId xmlns:a16="http://schemas.microsoft.com/office/drawing/2014/main" id="{D9531C9F-AA79-2342-A2CD-F8836BE4A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18659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Google Shape;88;g3246955934_1_18:notes">
            <a:extLst>
              <a:ext uri="{FF2B5EF4-FFF2-40B4-BE49-F238E27FC236}">
                <a16:creationId xmlns:a16="http://schemas.microsoft.com/office/drawing/2014/main" id="{F4C1E9B3-52BF-9240-AE71-FFC8ECCEF49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6" name="Google Shape;89;g3246955934_1_18:notes">
            <a:extLst>
              <a:ext uri="{FF2B5EF4-FFF2-40B4-BE49-F238E27FC236}">
                <a16:creationId xmlns:a16="http://schemas.microsoft.com/office/drawing/2014/main" id="{59C01001-FB30-BE47-A12F-6DB29657F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27705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Google Shape;93;g3246955934_1_25:notes">
            <a:extLst>
              <a:ext uri="{FF2B5EF4-FFF2-40B4-BE49-F238E27FC236}">
                <a16:creationId xmlns:a16="http://schemas.microsoft.com/office/drawing/2014/main" id="{045EE75B-07D8-624F-9A9D-163D026669A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4" name="Google Shape;94;g3246955934_1_25:notes">
            <a:extLst>
              <a:ext uri="{FF2B5EF4-FFF2-40B4-BE49-F238E27FC236}">
                <a16:creationId xmlns:a16="http://schemas.microsoft.com/office/drawing/2014/main" id="{42C2019F-4205-474C-A9D4-469294378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83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CCB63043-078A-284A-B4FB-D6763E60F9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A6647-9740-8247-931E-59B758C5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MongoDB: There could be different solution!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 (everything is embedded)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Simpler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"articles"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 (keep the users separate)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 little more complex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'articles' and 'users'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Avoid duplication of users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Which approach is better? Both can be valid.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question is how are you going to use the data, what are the queries?</a:t>
            </a:r>
          </a:p>
        </p:txBody>
      </p:sp>
    </p:spTree>
    <p:extLst>
      <p:ext uri="{BB962C8B-B14F-4D97-AF65-F5344CB8AC3E}">
        <p14:creationId xmlns:p14="http://schemas.microsoft.com/office/powerpoint/2010/main" val="29755533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Google Shape;101;g3246955934_1_31:notes">
            <a:extLst>
              <a:ext uri="{FF2B5EF4-FFF2-40B4-BE49-F238E27FC236}">
                <a16:creationId xmlns:a16="http://schemas.microsoft.com/office/drawing/2014/main" id="{AB8CD695-657B-CD48-B7E6-5C440E08C5A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2" name="Google Shape;102;g3246955934_1_31:notes">
            <a:extLst>
              <a:ext uri="{FF2B5EF4-FFF2-40B4-BE49-F238E27FC236}">
                <a16:creationId xmlns:a16="http://schemas.microsoft.com/office/drawing/2014/main" id="{C704A049-FA27-7E42-95F4-B08D2F09D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956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Google Shape;109;g3127e73bbc_0_0:notes">
            <a:extLst>
              <a:ext uri="{FF2B5EF4-FFF2-40B4-BE49-F238E27FC236}">
                <a16:creationId xmlns:a16="http://schemas.microsoft.com/office/drawing/2014/main" id="{355DB26C-A62E-3440-B195-8FB65E86AC0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0" name="Google Shape;110;g3127e73bbc_0_0:notes">
            <a:extLst>
              <a:ext uri="{FF2B5EF4-FFF2-40B4-BE49-F238E27FC236}">
                <a16:creationId xmlns:a16="http://schemas.microsoft.com/office/drawing/2014/main" id="{1C45CF1B-2BC5-E840-A2C8-39D2D56519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4066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Google Shape;167;g3246955934_1_37:notes">
            <a:extLst>
              <a:ext uri="{FF2B5EF4-FFF2-40B4-BE49-F238E27FC236}">
                <a16:creationId xmlns:a16="http://schemas.microsoft.com/office/drawing/2014/main" id="{5D7ED9CB-D7EF-4743-B2DD-498603D56F9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8" name="Google Shape;168;g3246955934_1_37:notes">
            <a:extLst>
              <a:ext uri="{FF2B5EF4-FFF2-40B4-BE49-F238E27FC236}">
                <a16:creationId xmlns:a16="http://schemas.microsoft.com/office/drawing/2014/main" id="{7160CE3B-0A02-8349-9043-E7C16C2D4F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7372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Slide Image Placeholder 1">
            <a:extLst>
              <a:ext uri="{FF2B5EF4-FFF2-40B4-BE49-F238E27FC236}">
                <a16:creationId xmlns:a16="http://schemas.microsoft.com/office/drawing/2014/main" id="{F9C88E3C-A784-FF4C-AABF-891D9AA580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6" name="Notes Placeholder 2">
            <a:extLst>
              <a:ext uri="{FF2B5EF4-FFF2-40B4-BE49-F238E27FC236}">
                <a16:creationId xmlns:a16="http://schemas.microsoft.com/office/drawing/2014/main" id="{CB3F9748-F748-E349-AD56-B9E048F77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4929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Image Placeholder 1">
            <a:extLst>
              <a:ext uri="{FF2B5EF4-FFF2-40B4-BE49-F238E27FC236}">
                <a16:creationId xmlns:a16="http://schemas.microsoft.com/office/drawing/2014/main" id="{B6D1C5D2-F5C0-BF45-9AE7-55D2B704F1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4" name="Notes Placeholder 2">
            <a:extLst>
              <a:ext uri="{FF2B5EF4-FFF2-40B4-BE49-F238E27FC236}">
                <a16:creationId xmlns:a16="http://schemas.microsoft.com/office/drawing/2014/main" id="{91212001-7772-DD41-AC08-5A19B1868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13028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Slide Image Placeholder 1">
            <a:extLst>
              <a:ext uri="{FF2B5EF4-FFF2-40B4-BE49-F238E27FC236}">
                <a16:creationId xmlns:a16="http://schemas.microsoft.com/office/drawing/2014/main" id="{3F699617-A6D3-BB46-BE2A-B0A3C2BB24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2" name="Notes Placeholder 2">
            <a:extLst>
              <a:ext uri="{FF2B5EF4-FFF2-40B4-BE49-F238E27FC236}">
                <a16:creationId xmlns:a16="http://schemas.microsoft.com/office/drawing/2014/main" id="{CBF9C5EB-8CAB-514E-8EAB-B0D5557F2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0322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Google Shape;184;g3710dea4b3_0_8:notes">
            <a:extLst>
              <a:ext uri="{FF2B5EF4-FFF2-40B4-BE49-F238E27FC236}">
                <a16:creationId xmlns:a16="http://schemas.microsoft.com/office/drawing/2014/main" id="{403CAB22-3D4E-524C-BF54-06D96010FD4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8" name="Google Shape;185;g3710dea4b3_0_8:notes">
            <a:extLst>
              <a:ext uri="{FF2B5EF4-FFF2-40B4-BE49-F238E27FC236}">
                <a16:creationId xmlns:a16="http://schemas.microsoft.com/office/drawing/2014/main" id="{2E63D7A1-EE29-6D47-94A1-31BDD19C05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35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CCB63043-078A-284A-B4FB-D6763E60F9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A6647-9740-8247-931E-59B758C5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MongoDB: There could be different solution!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 (everything is embedded)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Simpler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"articles"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 (keep the users separate)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 little more complex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'articles' and 'users'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Avoid duplication of users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Which approach is better? Both can be valid.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question is how are you going to use the data, what are the queries?</a:t>
            </a:r>
          </a:p>
        </p:txBody>
      </p:sp>
    </p:spTree>
    <p:extLst>
      <p:ext uri="{BB962C8B-B14F-4D97-AF65-F5344CB8AC3E}">
        <p14:creationId xmlns:p14="http://schemas.microsoft.com/office/powerpoint/2010/main" val="2008603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CCB63043-078A-284A-B4FB-D6763E60F9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A6647-9740-8247-931E-59B758C5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In MongoDB: There could be different solution!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A: (everything is embedded)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Simpler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"articles"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dirty="0"/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Solution B: (keep the users separate)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 little more complex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Oriented 'articles' and 'users'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Avoid duplication of users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Which approach is better? Both can be valid.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question is how are you going to use the data, what are the queries?</a:t>
            </a:r>
          </a:p>
        </p:txBody>
      </p:sp>
    </p:spTree>
    <p:extLst>
      <p:ext uri="{BB962C8B-B14F-4D97-AF65-F5344CB8AC3E}">
        <p14:creationId xmlns:p14="http://schemas.microsoft.com/office/powerpoint/2010/main" val="1594767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Social Media Hand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526D-3409-49BF-88A7-9910433F18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6311" y="2207282"/>
            <a:ext cx="8118763" cy="1853513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DB4AC-0FE3-4B1C-BB02-C136620927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56311" y="4058307"/>
            <a:ext cx="8118763" cy="442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FA55EF9-3266-4512-A331-CFFB04BA1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2493" y="15969"/>
            <a:ext cx="2378805" cy="4223102"/>
          </a:xfrm>
          <a:prstGeom prst="rect">
            <a:avLst/>
          </a:prstGeom>
        </p:spPr>
      </p:pic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94688D4B-B57A-4E1C-8049-0921076DE1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72009" y="4559083"/>
            <a:ext cx="7903065" cy="404817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Social Media Handle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61FCB-146C-4BDD-BAF3-06CE568A821E}"/>
              </a:ext>
            </a:extLst>
          </p:cNvPr>
          <p:cNvSpPr txBox="1"/>
          <p:nvPr userDrawn="1"/>
        </p:nvSpPr>
        <p:spPr>
          <a:xfrm>
            <a:off x="2255727" y="456063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5"/>
                </a:solidFill>
              </a:rPr>
              <a:t>@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F2683F9-6AB4-4D1C-9314-1A9BF15F739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496550" y="0"/>
            <a:ext cx="1695450" cy="20097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EBEE42-6179-43A9-ADAB-7EAF491D9D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4224" y="2463285"/>
            <a:ext cx="2475473" cy="43947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C67C1-AD96-43A6-9DD4-CB6ECEA2F040}"/>
              </a:ext>
            </a:extLst>
          </p:cNvPr>
          <p:cNvSpPr txBox="1"/>
          <p:nvPr userDrawn="1"/>
        </p:nvSpPr>
        <p:spPr>
          <a:xfrm>
            <a:off x="226213" y="6256155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5BBB2A0E-B7DA-464A-8B40-A5900C5E4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3425" y="1074208"/>
            <a:ext cx="8118763" cy="860025"/>
          </a:xfrm>
        </p:spPr>
        <p:txBody>
          <a:bodyPr lIns="91440" tIns="45720" rIns="9144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750" b="1" i="0" kern="1200" cap="all" spc="-220" baseline="0">
                <a:solidFill>
                  <a:schemeClr val="bg1"/>
                </a:solidFill>
                <a:latin typeface="+mj-lt"/>
                <a:cs typeface="SweetSansPro Medium"/>
              </a:defRPr>
            </a:lvl1pPr>
          </a:lstStyle>
          <a:p>
            <a:pPr lvl="0"/>
            <a:r>
              <a:rPr lang="en-US" dirty="0"/>
              <a:t>add city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BA7EC5-76A5-41D8-824E-4D86E63FF4F6}"/>
              </a:ext>
            </a:extLst>
          </p:cNvPr>
          <p:cNvGrpSpPr/>
          <p:nvPr userDrawn="1"/>
        </p:nvGrpSpPr>
        <p:grpSpPr>
          <a:xfrm>
            <a:off x="2364551" y="861819"/>
            <a:ext cx="2469873" cy="208963"/>
            <a:chOff x="2364551" y="861819"/>
            <a:chExt cx="2469873" cy="20896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8858CC-9924-4C5E-9B4C-090839E57BD1}"/>
                </a:ext>
              </a:extLst>
            </p:cNvPr>
            <p:cNvSpPr/>
            <p:nvPr/>
          </p:nvSpPr>
          <p:spPr>
            <a:xfrm>
              <a:off x="2364551" y="865245"/>
              <a:ext cx="182700" cy="205537"/>
            </a:xfrm>
            <a:custGeom>
              <a:avLst/>
              <a:gdLst>
                <a:gd name="connsiteX0" fmla="*/ 187267 w 182699"/>
                <a:gd name="connsiteY0" fmla="*/ 205537 h 205537"/>
                <a:gd name="connsiteX1" fmla="*/ 147302 w 182699"/>
                <a:gd name="connsiteY1" fmla="*/ 205537 h 205537"/>
                <a:gd name="connsiteX2" fmla="*/ 147302 w 182699"/>
                <a:gd name="connsiteY2" fmla="*/ 85641 h 205537"/>
                <a:gd name="connsiteX3" fmla="*/ 108478 w 182699"/>
                <a:gd name="connsiteY3" fmla="*/ 158720 h 205537"/>
                <a:gd name="connsiteX4" fmla="*/ 79931 w 182699"/>
                <a:gd name="connsiteY4" fmla="*/ 158720 h 205537"/>
                <a:gd name="connsiteX5" fmla="*/ 39966 w 182699"/>
                <a:gd name="connsiteY5" fmla="*/ 85641 h 205537"/>
                <a:gd name="connsiteX6" fmla="*/ 39966 w 182699"/>
                <a:gd name="connsiteY6" fmla="*/ 205537 h 205537"/>
                <a:gd name="connsiteX7" fmla="*/ 0 w 182699"/>
                <a:gd name="connsiteY7" fmla="*/ 205537 h 205537"/>
                <a:gd name="connsiteX8" fmla="*/ 0 w 182699"/>
                <a:gd name="connsiteY8" fmla="*/ 0 h 205537"/>
                <a:gd name="connsiteX9" fmla="*/ 39966 w 182699"/>
                <a:gd name="connsiteY9" fmla="*/ 0 h 205537"/>
                <a:gd name="connsiteX10" fmla="*/ 93634 w 182699"/>
                <a:gd name="connsiteY10" fmla="*/ 107336 h 205537"/>
                <a:gd name="connsiteX11" fmla="*/ 147302 w 182699"/>
                <a:gd name="connsiteY11" fmla="*/ 0 h 205537"/>
                <a:gd name="connsiteX12" fmla="*/ 187267 w 182699"/>
                <a:gd name="connsiteY12" fmla="*/ 0 h 205537"/>
                <a:gd name="connsiteX13" fmla="*/ 187267 w 182699"/>
                <a:gd name="connsiteY13" fmla="*/ 20553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2699" h="205537">
                  <a:moveTo>
                    <a:pt x="187267" y="205537"/>
                  </a:moveTo>
                  <a:lnTo>
                    <a:pt x="147302" y="205537"/>
                  </a:lnTo>
                  <a:lnTo>
                    <a:pt x="147302" y="85641"/>
                  </a:lnTo>
                  <a:lnTo>
                    <a:pt x="108478" y="158720"/>
                  </a:lnTo>
                  <a:lnTo>
                    <a:pt x="79931" y="158720"/>
                  </a:lnTo>
                  <a:lnTo>
                    <a:pt x="39966" y="8564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9966" y="0"/>
                  </a:lnTo>
                  <a:lnTo>
                    <a:pt x="93634" y="107336"/>
                  </a:lnTo>
                  <a:lnTo>
                    <a:pt x="147302" y="0"/>
                  </a:lnTo>
                  <a:lnTo>
                    <a:pt x="187267" y="0"/>
                  </a:lnTo>
                  <a:lnTo>
                    <a:pt x="187267" y="205537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7FE7933-891E-486A-980B-28629CA38DD3}"/>
                </a:ext>
              </a:extLst>
            </p:cNvPr>
            <p:cNvSpPr/>
            <p:nvPr/>
          </p:nvSpPr>
          <p:spPr>
            <a:xfrm>
              <a:off x="2606628" y="862961"/>
              <a:ext cx="148444" cy="205537"/>
            </a:xfrm>
            <a:custGeom>
              <a:avLst/>
              <a:gdLst>
                <a:gd name="connsiteX0" fmla="*/ 130174 w 148443"/>
                <a:gd name="connsiteY0" fmla="*/ 21696 h 205537"/>
                <a:gd name="connsiteX1" fmla="*/ 150727 w 148443"/>
                <a:gd name="connsiteY1" fmla="*/ 105052 h 205537"/>
                <a:gd name="connsiteX2" fmla="*/ 130174 w 148443"/>
                <a:gd name="connsiteY2" fmla="*/ 188409 h 205537"/>
                <a:gd name="connsiteX3" fmla="*/ 75364 w 148443"/>
                <a:gd name="connsiteY3" fmla="*/ 210105 h 205537"/>
                <a:gd name="connsiteX4" fmla="*/ 20554 w 148443"/>
                <a:gd name="connsiteY4" fmla="*/ 188409 h 205537"/>
                <a:gd name="connsiteX5" fmla="*/ 0 w 148443"/>
                <a:gd name="connsiteY5" fmla="*/ 105052 h 205537"/>
                <a:gd name="connsiteX6" fmla="*/ 20554 w 148443"/>
                <a:gd name="connsiteY6" fmla="*/ 21696 h 205537"/>
                <a:gd name="connsiteX7" fmla="*/ 75364 w 148443"/>
                <a:gd name="connsiteY7" fmla="*/ 0 h 205537"/>
                <a:gd name="connsiteX8" fmla="*/ 130174 w 148443"/>
                <a:gd name="connsiteY8" fmla="*/ 21696 h 205537"/>
                <a:gd name="connsiteX9" fmla="*/ 49101 w 148443"/>
                <a:gd name="connsiteY9" fmla="*/ 46817 h 205537"/>
                <a:gd name="connsiteX10" fmla="*/ 38824 w 148443"/>
                <a:gd name="connsiteY10" fmla="*/ 105052 h 205537"/>
                <a:gd name="connsiteX11" fmla="*/ 49101 w 148443"/>
                <a:gd name="connsiteY11" fmla="*/ 162146 h 205537"/>
                <a:gd name="connsiteX12" fmla="*/ 75364 w 148443"/>
                <a:gd name="connsiteY12" fmla="*/ 173565 h 205537"/>
                <a:gd name="connsiteX13" fmla="*/ 101627 w 148443"/>
                <a:gd name="connsiteY13" fmla="*/ 162146 h 205537"/>
                <a:gd name="connsiteX14" fmla="*/ 111904 w 148443"/>
                <a:gd name="connsiteY14" fmla="*/ 105052 h 205537"/>
                <a:gd name="connsiteX15" fmla="*/ 101627 w 148443"/>
                <a:gd name="connsiteY15" fmla="*/ 46817 h 205537"/>
                <a:gd name="connsiteX16" fmla="*/ 75364 w 148443"/>
                <a:gd name="connsiteY16" fmla="*/ 35398 h 205537"/>
                <a:gd name="connsiteX17" fmla="*/ 49101 w 148443"/>
                <a:gd name="connsiteY17" fmla="*/ 4681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443" h="205537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2526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9343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45217A-6274-44C6-85D3-B2BB54D8A01C}"/>
                </a:ext>
              </a:extLst>
            </p:cNvPr>
            <p:cNvSpPr/>
            <p:nvPr/>
          </p:nvSpPr>
          <p:spPr>
            <a:xfrm>
              <a:off x="2812166" y="865245"/>
              <a:ext cx="148444" cy="205537"/>
            </a:xfrm>
            <a:custGeom>
              <a:avLst/>
              <a:gdLst>
                <a:gd name="connsiteX0" fmla="*/ 157579 w 148443"/>
                <a:gd name="connsiteY0" fmla="*/ 205537 h 205537"/>
                <a:gd name="connsiteX1" fmla="*/ 122181 w 148443"/>
                <a:gd name="connsiteY1" fmla="*/ 205537 h 205537"/>
                <a:gd name="connsiteX2" fmla="*/ 39966 w 148443"/>
                <a:gd name="connsiteY2" fmla="*/ 79931 h 205537"/>
                <a:gd name="connsiteX3" fmla="*/ 39966 w 148443"/>
                <a:gd name="connsiteY3" fmla="*/ 205537 h 205537"/>
                <a:gd name="connsiteX4" fmla="*/ 0 w 148443"/>
                <a:gd name="connsiteY4" fmla="*/ 205537 h 205537"/>
                <a:gd name="connsiteX5" fmla="*/ 0 w 148443"/>
                <a:gd name="connsiteY5" fmla="*/ 0 h 205537"/>
                <a:gd name="connsiteX6" fmla="*/ 35398 w 148443"/>
                <a:gd name="connsiteY6" fmla="*/ 0 h 205537"/>
                <a:gd name="connsiteX7" fmla="*/ 117613 w 148443"/>
                <a:gd name="connsiteY7" fmla="*/ 125606 h 205537"/>
                <a:gd name="connsiteX8" fmla="*/ 117613 w 148443"/>
                <a:gd name="connsiteY8" fmla="*/ 0 h 205537"/>
                <a:gd name="connsiteX9" fmla="*/ 157579 w 148443"/>
                <a:gd name="connsiteY9" fmla="*/ 0 h 205537"/>
                <a:gd name="connsiteX10" fmla="*/ 157579 w 148443"/>
                <a:gd name="connsiteY10" fmla="*/ 20553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443" h="205537">
                  <a:moveTo>
                    <a:pt x="157579" y="205537"/>
                  </a:moveTo>
                  <a:lnTo>
                    <a:pt x="122181" y="205537"/>
                  </a:lnTo>
                  <a:lnTo>
                    <a:pt x="39966" y="7993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5398" y="0"/>
                  </a:lnTo>
                  <a:lnTo>
                    <a:pt x="117613" y="125606"/>
                  </a:lnTo>
                  <a:lnTo>
                    <a:pt x="117613" y="0"/>
                  </a:lnTo>
                  <a:lnTo>
                    <a:pt x="157579" y="0"/>
                  </a:lnTo>
                  <a:lnTo>
                    <a:pt x="157579" y="205537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38E75FE-41CD-4B23-A4F1-FF5603804377}"/>
                </a:ext>
              </a:extLst>
            </p:cNvPr>
            <p:cNvSpPr/>
            <p:nvPr/>
          </p:nvSpPr>
          <p:spPr>
            <a:xfrm>
              <a:off x="3024554" y="862961"/>
              <a:ext cx="148444" cy="205537"/>
            </a:xfrm>
            <a:custGeom>
              <a:avLst/>
              <a:gdLst>
                <a:gd name="connsiteX0" fmla="*/ 153011 w 148443"/>
                <a:gd name="connsiteY0" fmla="*/ 66229 h 205537"/>
                <a:gd name="connsiteX1" fmla="*/ 111904 w 148443"/>
                <a:gd name="connsiteY1" fmla="*/ 66229 h 205537"/>
                <a:gd name="connsiteX2" fmla="*/ 75364 w 148443"/>
                <a:gd name="connsiteY2" fmla="*/ 36540 h 205537"/>
                <a:gd name="connsiteX3" fmla="*/ 50242 w 148443"/>
                <a:gd name="connsiteY3" fmla="*/ 47959 h 205537"/>
                <a:gd name="connsiteX4" fmla="*/ 39966 w 148443"/>
                <a:gd name="connsiteY4" fmla="*/ 106194 h 205537"/>
                <a:gd name="connsiteX5" fmla="*/ 50242 w 148443"/>
                <a:gd name="connsiteY5" fmla="*/ 164430 h 205537"/>
                <a:gd name="connsiteX6" fmla="*/ 75364 w 148443"/>
                <a:gd name="connsiteY6" fmla="*/ 174707 h 205537"/>
                <a:gd name="connsiteX7" fmla="*/ 103911 w 148443"/>
                <a:gd name="connsiteY7" fmla="*/ 163288 h 205537"/>
                <a:gd name="connsiteX8" fmla="*/ 113045 w 148443"/>
                <a:gd name="connsiteY8" fmla="*/ 135883 h 205537"/>
                <a:gd name="connsiteX9" fmla="*/ 113045 w 148443"/>
                <a:gd name="connsiteY9" fmla="*/ 127890 h 205537"/>
                <a:gd name="connsiteX10" fmla="*/ 75364 w 148443"/>
                <a:gd name="connsiteY10" fmla="*/ 127890 h 205537"/>
                <a:gd name="connsiteX11" fmla="*/ 75364 w 148443"/>
                <a:gd name="connsiteY11" fmla="*/ 93634 h 205537"/>
                <a:gd name="connsiteX12" fmla="*/ 153011 w 148443"/>
                <a:gd name="connsiteY12" fmla="*/ 93634 h 205537"/>
                <a:gd name="connsiteX13" fmla="*/ 153011 w 148443"/>
                <a:gd name="connsiteY13" fmla="*/ 123322 h 205537"/>
                <a:gd name="connsiteX14" fmla="*/ 133599 w 148443"/>
                <a:gd name="connsiteY14" fmla="*/ 186125 h 205537"/>
                <a:gd name="connsiteX15" fmla="*/ 75364 w 148443"/>
                <a:gd name="connsiteY15" fmla="*/ 210105 h 205537"/>
                <a:gd name="connsiteX16" fmla="*/ 20554 w 148443"/>
                <a:gd name="connsiteY16" fmla="*/ 188409 h 205537"/>
                <a:gd name="connsiteX17" fmla="*/ 0 w 148443"/>
                <a:gd name="connsiteY17" fmla="*/ 105052 h 205537"/>
                <a:gd name="connsiteX18" fmla="*/ 20554 w 148443"/>
                <a:gd name="connsiteY18" fmla="*/ 21696 h 205537"/>
                <a:gd name="connsiteX19" fmla="*/ 75364 w 148443"/>
                <a:gd name="connsiteY19" fmla="*/ 0 h 205537"/>
                <a:gd name="connsiteX20" fmla="*/ 153011 w 148443"/>
                <a:gd name="connsiteY20" fmla="*/ 66229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443" h="205537">
                  <a:moveTo>
                    <a:pt x="153011" y="66229"/>
                  </a:moveTo>
                  <a:lnTo>
                    <a:pt x="111904" y="66229"/>
                  </a:lnTo>
                  <a:cubicBezTo>
                    <a:pt x="107336" y="46817"/>
                    <a:pt x="95917" y="36540"/>
                    <a:pt x="75364" y="36540"/>
                  </a:cubicBezTo>
                  <a:cubicBezTo>
                    <a:pt x="63945" y="36540"/>
                    <a:pt x="55952" y="41107"/>
                    <a:pt x="50242" y="47959"/>
                  </a:cubicBezTo>
                  <a:cubicBezTo>
                    <a:pt x="42249" y="57094"/>
                    <a:pt x="39966" y="66229"/>
                    <a:pt x="39966" y="106194"/>
                  </a:cubicBezTo>
                  <a:cubicBezTo>
                    <a:pt x="39966" y="145018"/>
                    <a:pt x="42249" y="155295"/>
                    <a:pt x="50242" y="164430"/>
                  </a:cubicBezTo>
                  <a:cubicBezTo>
                    <a:pt x="55952" y="171281"/>
                    <a:pt x="65087" y="174707"/>
                    <a:pt x="75364" y="174707"/>
                  </a:cubicBezTo>
                  <a:cubicBezTo>
                    <a:pt x="87924" y="174707"/>
                    <a:pt x="98201" y="170139"/>
                    <a:pt x="103911" y="163288"/>
                  </a:cubicBezTo>
                  <a:cubicBezTo>
                    <a:pt x="110762" y="155295"/>
                    <a:pt x="113045" y="146160"/>
                    <a:pt x="113045" y="135883"/>
                  </a:cubicBezTo>
                  <a:lnTo>
                    <a:pt x="113045" y="127890"/>
                  </a:lnTo>
                  <a:lnTo>
                    <a:pt x="75364" y="127890"/>
                  </a:lnTo>
                  <a:lnTo>
                    <a:pt x="75364" y="93634"/>
                  </a:lnTo>
                  <a:lnTo>
                    <a:pt x="153011" y="93634"/>
                  </a:lnTo>
                  <a:lnTo>
                    <a:pt x="153011" y="123322"/>
                  </a:lnTo>
                  <a:cubicBezTo>
                    <a:pt x="153011" y="153011"/>
                    <a:pt x="147302" y="171281"/>
                    <a:pt x="133599" y="186125"/>
                  </a:cubicBezTo>
                  <a:cubicBezTo>
                    <a:pt x="117613" y="203254"/>
                    <a:pt x="97059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5398" y="7993"/>
                    <a:pt x="52526" y="0"/>
                    <a:pt x="75364" y="0"/>
                  </a:cubicBezTo>
                  <a:cubicBezTo>
                    <a:pt x="123322" y="0"/>
                    <a:pt x="148444" y="30831"/>
                    <a:pt x="153011" y="66229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9CCB59-18E0-42AE-B104-08F0D00C33AE}"/>
                </a:ext>
              </a:extLst>
            </p:cNvPr>
            <p:cNvSpPr/>
            <p:nvPr/>
          </p:nvSpPr>
          <p:spPr>
            <a:xfrm>
              <a:off x="3226666" y="862961"/>
              <a:ext cx="148444" cy="205537"/>
            </a:xfrm>
            <a:custGeom>
              <a:avLst/>
              <a:gdLst>
                <a:gd name="connsiteX0" fmla="*/ 130174 w 148443"/>
                <a:gd name="connsiteY0" fmla="*/ 21696 h 205537"/>
                <a:gd name="connsiteX1" fmla="*/ 150727 w 148443"/>
                <a:gd name="connsiteY1" fmla="*/ 105052 h 205537"/>
                <a:gd name="connsiteX2" fmla="*/ 130174 w 148443"/>
                <a:gd name="connsiteY2" fmla="*/ 188409 h 205537"/>
                <a:gd name="connsiteX3" fmla="*/ 75364 w 148443"/>
                <a:gd name="connsiteY3" fmla="*/ 210105 h 205537"/>
                <a:gd name="connsiteX4" fmla="*/ 20554 w 148443"/>
                <a:gd name="connsiteY4" fmla="*/ 188409 h 205537"/>
                <a:gd name="connsiteX5" fmla="*/ 0 w 148443"/>
                <a:gd name="connsiteY5" fmla="*/ 105052 h 205537"/>
                <a:gd name="connsiteX6" fmla="*/ 20554 w 148443"/>
                <a:gd name="connsiteY6" fmla="*/ 21696 h 205537"/>
                <a:gd name="connsiteX7" fmla="*/ 75364 w 148443"/>
                <a:gd name="connsiteY7" fmla="*/ 0 h 205537"/>
                <a:gd name="connsiteX8" fmla="*/ 130174 w 148443"/>
                <a:gd name="connsiteY8" fmla="*/ 21696 h 205537"/>
                <a:gd name="connsiteX9" fmla="*/ 49101 w 148443"/>
                <a:gd name="connsiteY9" fmla="*/ 46817 h 205537"/>
                <a:gd name="connsiteX10" fmla="*/ 38824 w 148443"/>
                <a:gd name="connsiteY10" fmla="*/ 105052 h 205537"/>
                <a:gd name="connsiteX11" fmla="*/ 49101 w 148443"/>
                <a:gd name="connsiteY11" fmla="*/ 162146 h 205537"/>
                <a:gd name="connsiteX12" fmla="*/ 75364 w 148443"/>
                <a:gd name="connsiteY12" fmla="*/ 173565 h 205537"/>
                <a:gd name="connsiteX13" fmla="*/ 101627 w 148443"/>
                <a:gd name="connsiteY13" fmla="*/ 162146 h 205537"/>
                <a:gd name="connsiteX14" fmla="*/ 111904 w 148443"/>
                <a:gd name="connsiteY14" fmla="*/ 105052 h 205537"/>
                <a:gd name="connsiteX15" fmla="*/ 101627 w 148443"/>
                <a:gd name="connsiteY15" fmla="*/ 46817 h 205537"/>
                <a:gd name="connsiteX16" fmla="*/ 75364 w 148443"/>
                <a:gd name="connsiteY16" fmla="*/ 35398 h 205537"/>
                <a:gd name="connsiteX17" fmla="*/ 49101 w 148443"/>
                <a:gd name="connsiteY17" fmla="*/ 4681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443" h="205537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8201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5A8CEB0-C19D-4018-82EE-67E7E45062B8}"/>
                </a:ext>
              </a:extLst>
            </p:cNvPr>
            <p:cNvSpPr/>
            <p:nvPr/>
          </p:nvSpPr>
          <p:spPr>
            <a:xfrm>
              <a:off x="3432203" y="865245"/>
              <a:ext cx="148444" cy="205537"/>
            </a:xfrm>
            <a:custGeom>
              <a:avLst/>
              <a:gdLst>
                <a:gd name="connsiteX0" fmla="*/ 74222 w 148443"/>
                <a:gd name="connsiteY0" fmla="*/ 0 h 205537"/>
                <a:gd name="connsiteX1" fmla="*/ 137025 w 148443"/>
                <a:gd name="connsiteY1" fmla="*/ 29689 h 205537"/>
                <a:gd name="connsiteX2" fmla="*/ 149585 w 148443"/>
                <a:gd name="connsiteY2" fmla="*/ 102769 h 205537"/>
                <a:gd name="connsiteX3" fmla="*/ 137025 w 148443"/>
                <a:gd name="connsiteY3" fmla="*/ 175849 h 205537"/>
                <a:gd name="connsiteX4" fmla="*/ 74222 w 148443"/>
                <a:gd name="connsiteY4" fmla="*/ 205537 h 205537"/>
                <a:gd name="connsiteX5" fmla="*/ 0 w 148443"/>
                <a:gd name="connsiteY5" fmla="*/ 205537 h 205537"/>
                <a:gd name="connsiteX6" fmla="*/ 0 w 148443"/>
                <a:gd name="connsiteY6" fmla="*/ 0 h 205537"/>
                <a:gd name="connsiteX7" fmla="*/ 74222 w 148443"/>
                <a:gd name="connsiteY7" fmla="*/ 0 h 205537"/>
                <a:gd name="connsiteX8" fmla="*/ 39966 w 148443"/>
                <a:gd name="connsiteY8" fmla="*/ 35398 h 205537"/>
                <a:gd name="connsiteX9" fmla="*/ 39966 w 148443"/>
                <a:gd name="connsiteY9" fmla="*/ 170139 h 205537"/>
                <a:gd name="connsiteX10" fmla="*/ 70796 w 148443"/>
                <a:gd name="connsiteY10" fmla="*/ 170139 h 205537"/>
                <a:gd name="connsiteX11" fmla="*/ 100485 w 148443"/>
                <a:gd name="connsiteY11" fmla="*/ 157579 h 205537"/>
                <a:gd name="connsiteX12" fmla="*/ 108478 w 148443"/>
                <a:gd name="connsiteY12" fmla="*/ 102769 h 205537"/>
                <a:gd name="connsiteX13" fmla="*/ 100485 w 148443"/>
                <a:gd name="connsiteY13" fmla="*/ 47959 h 205537"/>
                <a:gd name="connsiteX14" fmla="*/ 70796 w 148443"/>
                <a:gd name="connsiteY14" fmla="*/ 35398 h 205537"/>
                <a:gd name="connsiteX15" fmla="*/ 39966 w 148443"/>
                <a:gd name="connsiteY15" fmla="*/ 35398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443" h="205537">
                  <a:moveTo>
                    <a:pt x="74222" y="0"/>
                  </a:moveTo>
                  <a:cubicBezTo>
                    <a:pt x="102769" y="0"/>
                    <a:pt x="122180" y="10277"/>
                    <a:pt x="137025" y="29689"/>
                  </a:cubicBezTo>
                  <a:cubicBezTo>
                    <a:pt x="149585" y="46817"/>
                    <a:pt x="149585" y="68512"/>
                    <a:pt x="149585" y="102769"/>
                  </a:cubicBezTo>
                  <a:cubicBezTo>
                    <a:pt x="149585" y="137025"/>
                    <a:pt x="149585" y="157579"/>
                    <a:pt x="137025" y="175849"/>
                  </a:cubicBezTo>
                  <a:cubicBezTo>
                    <a:pt x="123322" y="195260"/>
                    <a:pt x="102769" y="205537"/>
                    <a:pt x="74222" y="205537"/>
                  </a:cubicBezTo>
                  <a:lnTo>
                    <a:pt x="0" y="205537"/>
                  </a:lnTo>
                  <a:lnTo>
                    <a:pt x="0" y="0"/>
                  </a:lnTo>
                  <a:lnTo>
                    <a:pt x="74222" y="0"/>
                  </a:lnTo>
                  <a:close/>
                  <a:moveTo>
                    <a:pt x="39966" y="35398"/>
                  </a:moveTo>
                  <a:lnTo>
                    <a:pt x="39966" y="170139"/>
                  </a:lnTo>
                  <a:lnTo>
                    <a:pt x="70796" y="170139"/>
                  </a:lnTo>
                  <a:cubicBezTo>
                    <a:pt x="84499" y="170139"/>
                    <a:pt x="94776" y="165572"/>
                    <a:pt x="100485" y="157579"/>
                  </a:cubicBezTo>
                  <a:cubicBezTo>
                    <a:pt x="108478" y="148444"/>
                    <a:pt x="108478" y="135883"/>
                    <a:pt x="108478" y="102769"/>
                  </a:cubicBezTo>
                  <a:cubicBezTo>
                    <a:pt x="108478" y="70796"/>
                    <a:pt x="107336" y="57094"/>
                    <a:pt x="100485" y="47959"/>
                  </a:cubicBezTo>
                  <a:cubicBezTo>
                    <a:pt x="93634" y="39966"/>
                    <a:pt x="84499" y="35398"/>
                    <a:pt x="70796" y="35398"/>
                  </a:cubicBezTo>
                  <a:lnTo>
                    <a:pt x="39966" y="35398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F81BAB3-F0F6-4354-B903-D28F06C1FC74}"/>
                </a:ext>
              </a:extLst>
            </p:cNvPr>
            <p:cNvSpPr/>
            <p:nvPr/>
          </p:nvSpPr>
          <p:spPr>
            <a:xfrm>
              <a:off x="3635457" y="865245"/>
              <a:ext cx="148444" cy="205537"/>
            </a:xfrm>
            <a:custGeom>
              <a:avLst/>
              <a:gdLst>
                <a:gd name="connsiteX0" fmla="*/ 83357 w 148443"/>
                <a:gd name="connsiteY0" fmla="*/ 0 h 205537"/>
                <a:gd name="connsiteX1" fmla="*/ 147302 w 148443"/>
                <a:gd name="connsiteY1" fmla="*/ 58236 h 205537"/>
                <a:gd name="connsiteX2" fmla="*/ 122180 w 148443"/>
                <a:gd name="connsiteY2" fmla="*/ 100485 h 205537"/>
                <a:gd name="connsiteX3" fmla="*/ 150727 w 148443"/>
                <a:gd name="connsiteY3" fmla="*/ 147302 h 205537"/>
                <a:gd name="connsiteX4" fmla="*/ 86782 w 148443"/>
                <a:gd name="connsiteY4" fmla="*/ 206679 h 205537"/>
                <a:gd name="connsiteX5" fmla="*/ 0 w 148443"/>
                <a:gd name="connsiteY5" fmla="*/ 206679 h 205537"/>
                <a:gd name="connsiteX6" fmla="*/ 0 w 148443"/>
                <a:gd name="connsiteY6" fmla="*/ 0 h 205537"/>
                <a:gd name="connsiteX7" fmla="*/ 83357 w 148443"/>
                <a:gd name="connsiteY7" fmla="*/ 0 h 205537"/>
                <a:gd name="connsiteX8" fmla="*/ 41107 w 148443"/>
                <a:gd name="connsiteY8" fmla="*/ 35398 h 205537"/>
                <a:gd name="connsiteX9" fmla="*/ 41107 w 148443"/>
                <a:gd name="connsiteY9" fmla="*/ 83357 h 205537"/>
                <a:gd name="connsiteX10" fmla="*/ 81073 w 148443"/>
                <a:gd name="connsiteY10" fmla="*/ 83357 h 205537"/>
                <a:gd name="connsiteX11" fmla="*/ 107336 w 148443"/>
                <a:gd name="connsiteY11" fmla="*/ 59377 h 205537"/>
                <a:gd name="connsiteX12" fmla="*/ 81073 w 148443"/>
                <a:gd name="connsiteY12" fmla="*/ 35398 h 205537"/>
                <a:gd name="connsiteX13" fmla="*/ 41107 w 148443"/>
                <a:gd name="connsiteY13" fmla="*/ 35398 h 205537"/>
                <a:gd name="connsiteX14" fmla="*/ 41107 w 148443"/>
                <a:gd name="connsiteY14" fmla="*/ 118755 h 205537"/>
                <a:gd name="connsiteX15" fmla="*/ 41107 w 148443"/>
                <a:gd name="connsiteY15" fmla="*/ 168997 h 205537"/>
                <a:gd name="connsiteX16" fmla="*/ 83357 w 148443"/>
                <a:gd name="connsiteY16" fmla="*/ 168997 h 205537"/>
                <a:gd name="connsiteX17" fmla="*/ 110762 w 148443"/>
                <a:gd name="connsiteY17" fmla="*/ 143876 h 205537"/>
                <a:gd name="connsiteX18" fmla="*/ 83357 w 148443"/>
                <a:gd name="connsiteY18" fmla="*/ 118755 h 205537"/>
                <a:gd name="connsiteX19" fmla="*/ 41107 w 148443"/>
                <a:gd name="connsiteY19" fmla="*/ 118755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443" h="205537">
                  <a:moveTo>
                    <a:pt x="83357" y="0"/>
                  </a:moveTo>
                  <a:cubicBezTo>
                    <a:pt x="124464" y="0"/>
                    <a:pt x="147302" y="22837"/>
                    <a:pt x="147302" y="58236"/>
                  </a:cubicBezTo>
                  <a:cubicBezTo>
                    <a:pt x="147302" y="81073"/>
                    <a:pt x="132457" y="95917"/>
                    <a:pt x="122180" y="100485"/>
                  </a:cubicBezTo>
                  <a:cubicBezTo>
                    <a:pt x="134741" y="106194"/>
                    <a:pt x="150727" y="118755"/>
                    <a:pt x="150727" y="147302"/>
                  </a:cubicBezTo>
                  <a:cubicBezTo>
                    <a:pt x="150727" y="186125"/>
                    <a:pt x="124464" y="206679"/>
                    <a:pt x="86782" y="206679"/>
                  </a:cubicBezTo>
                  <a:lnTo>
                    <a:pt x="0" y="206679"/>
                  </a:lnTo>
                  <a:lnTo>
                    <a:pt x="0" y="0"/>
                  </a:lnTo>
                  <a:lnTo>
                    <a:pt x="83357" y="0"/>
                  </a:lnTo>
                  <a:close/>
                  <a:moveTo>
                    <a:pt x="41107" y="35398"/>
                  </a:moveTo>
                  <a:lnTo>
                    <a:pt x="41107" y="83357"/>
                  </a:lnTo>
                  <a:lnTo>
                    <a:pt x="81073" y="83357"/>
                  </a:lnTo>
                  <a:cubicBezTo>
                    <a:pt x="98201" y="83357"/>
                    <a:pt x="107336" y="74222"/>
                    <a:pt x="107336" y="59377"/>
                  </a:cubicBezTo>
                  <a:cubicBezTo>
                    <a:pt x="107336" y="45675"/>
                    <a:pt x="98201" y="35398"/>
                    <a:pt x="81073" y="35398"/>
                  </a:cubicBezTo>
                  <a:lnTo>
                    <a:pt x="41107" y="35398"/>
                  </a:lnTo>
                  <a:close/>
                  <a:moveTo>
                    <a:pt x="41107" y="118755"/>
                  </a:moveTo>
                  <a:lnTo>
                    <a:pt x="41107" y="168997"/>
                  </a:lnTo>
                  <a:lnTo>
                    <a:pt x="83357" y="168997"/>
                  </a:lnTo>
                  <a:cubicBezTo>
                    <a:pt x="101627" y="168997"/>
                    <a:pt x="110762" y="157579"/>
                    <a:pt x="110762" y="143876"/>
                  </a:cubicBezTo>
                  <a:cubicBezTo>
                    <a:pt x="110762" y="130174"/>
                    <a:pt x="101627" y="118755"/>
                    <a:pt x="83357" y="118755"/>
                  </a:cubicBezTo>
                  <a:lnTo>
                    <a:pt x="41107" y="118755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14">
              <a:extLst>
                <a:ext uri="{FF2B5EF4-FFF2-40B4-BE49-F238E27FC236}">
                  <a16:creationId xmlns:a16="http://schemas.microsoft.com/office/drawing/2014/main" id="{CFC15BE5-6D1B-47F1-9316-582D1C4B90B9}"/>
                </a:ext>
              </a:extLst>
            </p:cNvPr>
            <p:cNvGrpSpPr/>
            <p:nvPr/>
          </p:nvGrpSpPr>
          <p:grpSpPr>
            <a:xfrm>
              <a:off x="4061375" y="865245"/>
              <a:ext cx="228375" cy="205537"/>
              <a:chOff x="4061375" y="865245"/>
              <a:chExt cx="228375" cy="205537"/>
            </a:xfrm>
            <a:solidFill>
              <a:srgbClr val="FFFFFF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A5E08B3-8C4F-462B-A86E-846A54FDAA44}"/>
                  </a:ext>
                </a:extLst>
              </p:cNvPr>
              <p:cNvSpPr/>
              <p:nvPr/>
            </p:nvSpPr>
            <p:spPr>
              <a:xfrm>
                <a:off x="4061375" y="865245"/>
                <a:ext cx="91350" cy="205537"/>
              </a:xfrm>
              <a:custGeom>
                <a:avLst/>
                <a:gdLst>
                  <a:gd name="connsiteX0" fmla="*/ 71938 w 91349"/>
                  <a:gd name="connsiteY0" fmla="*/ 205537 h 205537"/>
                  <a:gd name="connsiteX1" fmla="*/ 43391 w 91349"/>
                  <a:gd name="connsiteY1" fmla="*/ 195260 h 205537"/>
                  <a:gd name="connsiteX2" fmla="*/ 31972 w 91349"/>
                  <a:gd name="connsiteY2" fmla="*/ 167855 h 205537"/>
                  <a:gd name="connsiteX3" fmla="*/ 31972 w 91349"/>
                  <a:gd name="connsiteY3" fmla="*/ 139309 h 205537"/>
                  <a:gd name="connsiteX4" fmla="*/ 27405 w 91349"/>
                  <a:gd name="connsiteY4" fmla="*/ 124464 h 205537"/>
                  <a:gd name="connsiteX5" fmla="*/ 13702 w 91349"/>
                  <a:gd name="connsiteY5" fmla="*/ 119897 h 205537"/>
                  <a:gd name="connsiteX6" fmla="*/ 0 w 91349"/>
                  <a:gd name="connsiteY6" fmla="*/ 119897 h 205537"/>
                  <a:gd name="connsiteX7" fmla="*/ 0 w 91349"/>
                  <a:gd name="connsiteY7" fmla="*/ 84499 h 205537"/>
                  <a:gd name="connsiteX8" fmla="*/ 13702 w 91349"/>
                  <a:gd name="connsiteY8" fmla="*/ 84499 h 205537"/>
                  <a:gd name="connsiteX9" fmla="*/ 27405 w 91349"/>
                  <a:gd name="connsiteY9" fmla="*/ 79931 h 205537"/>
                  <a:gd name="connsiteX10" fmla="*/ 31972 w 91349"/>
                  <a:gd name="connsiteY10" fmla="*/ 65087 h 205537"/>
                  <a:gd name="connsiteX11" fmla="*/ 31972 w 91349"/>
                  <a:gd name="connsiteY11" fmla="*/ 37682 h 205537"/>
                  <a:gd name="connsiteX12" fmla="*/ 43391 w 91349"/>
                  <a:gd name="connsiteY12" fmla="*/ 10277 h 205537"/>
                  <a:gd name="connsiteX13" fmla="*/ 71938 w 91349"/>
                  <a:gd name="connsiteY13" fmla="*/ 0 h 205537"/>
                  <a:gd name="connsiteX14" fmla="*/ 98201 w 91349"/>
                  <a:gd name="connsiteY14" fmla="*/ 0 h 205537"/>
                  <a:gd name="connsiteX15" fmla="*/ 98201 w 91349"/>
                  <a:gd name="connsiteY15" fmla="*/ 35398 h 205537"/>
                  <a:gd name="connsiteX16" fmla="*/ 87924 w 91349"/>
                  <a:gd name="connsiteY16" fmla="*/ 35398 h 205537"/>
                  <a:gd name="connsiteX17" fmla="*/ 74222 w 91349"/>
                  <a:gd name="connsiteY17" fmla="*/ 38824 h 205537"/>
                  <a:gd name="connsiteX18" fmla="*/ 70796 w 91349"/>
                  <a:gd name="connsiteY18" fmla="*/ 53668 h 205537"/>
                  <a:gd name="connsiteX19" fmla="*/ 70796 w 91349"/>
                  <a:gd name="connsiteY19" fmla="*/ 78789 h 205537"/>
                  <a:gd name="connsiteX20" fmla="*/ 53668 w 91349"/>
                  <a:gd name="connsiteY20" fmla="*/ 102769 h 205537"/>
                  <a:gd name="connsiteX21" fmla="*/ 70796 w 91349"/>
                  <a:gd name="connsiteY21" fmla="*/ 126748 h 205537"/>
                  <a:gd name="connsiteX22" fmla="*/ 70796 w 91349"/>
                  <a:gd name="connsiteY22" fmla="*/ 151869 h 205537"/>
                  <a:gd name="connsiteX23" fmla="*/ 74222 w 91349"/>
                  <a:gd name="connsiteY23" fmla="*/ 166714 h 205537"/>
                  <a:gd name="connsiteX24" fmla="*/ 87924 w 91349"/>
                  <a:gd name="connsiteY24" fmla="*/ 170139 h 205537"/>
                  <a:gd name="connsiteX25" fmla="*/ 98201 w 91349"/>
                  <a:gd name="connsiteY25" fmla="*/ 170139 h 205537"/>
                  <a:gd name="connsiteX26" fmla="*/ 98201 w 91349"/>
                  <a:gd name="connsiteY26" fmla="*/ 205537 h 205537"/>
                  <a:gd name="connsiteX27" fmla="*/ 71938 w 91349"/>
                  <a:gd name="connsiteY27" fmla="*/ 205537 h 20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349" h="205537">
                    <a:moveTo>
                      <a:pt x="71938" y="205537"/>
                    </a:moveTo>
                    <a:cubicBezTo>
                      <a:pt x="59377" y="205537"/>
                      <a:pt x="50242" y="202112"/>
                      <a:pt x="43391" y="195260"/>
                    </a:cubicBezTo>
                    <a:cubicBezTo>
                      <a:pt x="35398" y="187267"/>
                      <a:pt x="31972" y="176990"/>
                      <a:pt x="31972" y="167855"/>
                    </a:cubicBezTo>
                    <a:lnTo>
                      <a:pt x="31972" y="139309"/>
                    </a:lnTo>
                    <a:cubicBezTo>
                      <a:pt x="31972" y="132457"/>
                      <a:pt x="30831" y="127890"/>
                      <a:pt x="27405" y="124464"/>
                    </a:cubicBezTo>
                    <a:cubicBezTo>
                      <a:pt x="23979" y="121039"/>
                      <a:pt x="20554" y="119897"/>
                      <a:pt x="13702" y="119897"/>
                    </a:cubicBezTo>
                    <a:lnTo>
                      <a:pt x="0" y="119897"/>
                    </a:lnTo>
                    <a:lnTo>
                      <a:pt x="0" y="84499"/>
                    </a:lnTo>
                    <a:lnTo>
                      <a:pt x="13702" y="84499"/>
                    </a:lnTo>
                    <a:cubicBezTo>
                      <a:pt x="19412" y="84499"/>
                      <a:pt x="23979" y="83357"/>
                      <a:pt x="27405" y="79931"/>
                    </a:cubicBezTo>
                    <a:cubicBezTo>
                      <a:pt x="30831" y="76506"/>
                      <a:pt x="31972" y="71938"/>
                      <a:pt x="31972" y="65087"/>
                    </a:cubicBezTo>
                    <a:lnTo>
                      <a:pt x="31972" y="37682"/>
                    </a:lnTo>
                    <a:cubicBezTo>
                      <a:pt x="31972" y="27405"/>
                      <a:pt x="35398" y="18270"/>
                      <a:pt x="43391" y="10277"/>
                    </a:cubicBezTo>
                    <a:cubicBezTo>
                      <a:pt x="49100" y="4567"/>
                      <a:pt x="59377" y="0"/>
                      <a:pt x="71938" y="0"/>
                    </a:cubicBezTo>
                    <a:lnTo>
                      <a:pt x="98201" y="0"/>
                    </a:lnTo>
                    <a:lnTo>
                      <a:pt x="98201" y="35398"/>
                    </a:lnTo>
                    <a:lnTo>
                      <a:pt x="87924" y="35398"/>
                    </a:lnTo>
                    <a:cubicBezTo>
                      <a:pt x="81073" y="35398"/>
                      <a:pt x="76506" y="36540"/>
                      <a:pt x="74222" y="38824"/>
                    </a:cubicBezTo>
                    <a:cubicBezTo>
                      <a:pt x="70796" y="42249"/>
                      <a:pt x="70796" y="45675"/>
                      <a:pt x="70796" y="53668"/>
                    </a:cubicBezTo>
                    <a:lnTo>
                      <a:pt x="70796" y="78789"/>
                    </a:lnTo>
                    <a:cubicBezTo>
                      <a:pt x="70796" y="98201"/>
                      <a:pt x="58235" y="101627"/>
                      <a:pt x="53668" y="102769"/>
                    </a:cubicBezTo>
                    <a:cubicBezTo>
                      <a:pt x="58235" y="103911"/>
                      <a:pt x="70796" y="107336"/>
                      <a:pt x="70796" y="126748"/>
                    </a:cubicBezTo>
                    <a:lnTo>
                      <a:pt x="70796" y="151869"/>
                    </a:lnTo>
                    <a:cubicBezTo>
                      <a:pt x="70796" y="159862"/>
                      <a:pt x="71938" y="164430"/>
                      <a:pt x="74222" y="166714"/>
                    </a:cubicBezTo>
                    <a:cubicBezTo>
                      <a:pt x="76506" y="168997"/>
                      <a:pt x="81073" y="170139"/>
                      <a:pt x="87924" y="170139"/>
                    </a:cubicBezTo>
                    <a:lnTo>
                      <a:pt x="98201" y="170139"/>
                    </a:lnTo>
                    <a:lnTo>
                      <a:pt x="98201" y="205537"/>
                    </a:lnTo>
                    <a:lnTo>
                      <a:pt x="71938" y="205537"/>
                    </a:lnTo>
                    <a:close/>
                  </a:path>
                </a:pathLst>
              </a:custGeom>
              <a:solidFill>
                <a:srgbClr val="FFFFF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8DB44B3-75BF-4ADA-B94C-A4786A3FA4BF}"/>
                  </a:ext>
                </a:extLst>
              </p:cNvPr>
              <p:cNvSpPr/>
              <p:nvPr/>
            </p:nvSpPr>
            <p:spPr>
              <a:xfrm>
                <a:off x="4201826" y="865245"/>
                <a:ext cx="91350" cy="205537"/>
              </a:xfrm>
              <a:custGeom>
                <a:avLst/>
                <a:gdLst>
                  <a:gd name="connsiteX0" fmla="*/ 26263 w 91349"/>
                  <a:gd name="connsiteY0" fmla="*/ 0 h 205537"/>
                  <a:gd name="connsiteX1" fmla="*/ 54810 w 91349"/>
                  <a:gd name="connsiteY1" fmla="*/ 10277 h 205537"/>
                  <a:gd name="connsiteX2" fmla="*/ 66229 w 91349"/>
                  <a:gd name="connsiteY2" fmla="*/ 37682 h 205537"/>
                  <a:gd name="connsiteX3" fmla="*/ 66229 w 91349"/>
                  <a:gd name="connsiteY3" fmla="*/ 66229 h 205537"/>
                  <a:gd name="connsiteX4" fmla="*/ 70796 w 91349"/>
                  <a:gd name="connsiteY4" fmla="*/ 81073 h 205537"/>
                  <a:gd name="connsiteX5" fmla="*/ 84499 w 91349"/>
                  <a:gd name="connsiteY5" fmla="*/ 85641 h 205537"/>
                  <a:gd name="connsiteX6" fmla="*/ 98201 w 91349"/>
                  <a:gd name="connsiteY6" fmla="*/ 85641 h 205537"/>
                  <a:gd name="connsiteX7" fmla="*/ 98201 w 91349"/>
                  <a:gd name="connsiteY7" fmla="*/ 121039 h 205537"/>
                  <a:gd name="connsiteX8" fmla="*/ 84499 w 91349"/>
                  <a:gd name="connsiteY8" fmla="*/ 121039 h 205537"/>
                  <a:gd name="connsiteX9" fmla="*/ 70796 w 91349"/>
                  <a:gd name="connsiteY9" fmla="*/ 125606 h 205537"/>
                  <a:gd name="connsiteX10" fmla="*/ 66229 w 91349"/>
                  <a:gd name="connsiteY10" fmla="*/ 140450 h 205537"/>
                  <a:gd name="connsiteX11" fmla="*/ 66229 w 91349"/>
                  <a:gd name="connsiteY11" fmla="*/ 168997 h 205537"/>
                  <a:gd name="connsiteX12" fmla="*/ 54810 w 91349"/>
                  <a:gd name="connsiteY12" fmla="*/ 196402 h 205537"/>
                  <a:gd name="connsiteX13" fmla="*/ 26263 w 91349"/>
                  <a:gd name="connsiteY13" fmla="*/ 206679 h 205537"/>
                  <a:gd name="connsiteX14" fmla="*/ 0 w 91349"/>
                  <a:gd name="connsiteY14" fmla="*/ 206679 h 205537"/>
                  <a:gd name="connsiteX15" fmla="*/ 0 w 91349"/>
                  <a:gd name="connsiteY15" fmla="*/ 171281 h 205537"/>
                  <a:gd name="connsiteX16" fmla="*/ 13703 w 91349"/>
                  <a:gd name="connsiteY16" fmla="*/ 171281 h 205537"/>
                  <a:gd name="connsiteX17" fmla="*/ 23979 w 91349"/>
                  <a:gd name="connsiteY17" fmla="*/ 167855 h 205537"/>
                  <a:gd name="connsiteX18" fmla="*/ 27405 w 91349"/>
                  <a:gd name="connsiteY18" fmla="*/ 153011 h 205537"/>
                  <a:gd name="connsiteX19" fmla="*/ 27405 w 91349"/>
                  <a:gd name="connsiteY19" fmla="*/ 127890 h 205537"/>
                  <a:gd name="connsiteX20" fmla="*/ 44533 w 91349"/>
                  <a:gd name="connsiteY20" fmla="*/ 103911 h 205537"/>
                  <a:gd name="connsiteX21" fmla="*/ 27405 w 91349"/>
                  <a:gd name="connsiteY21" fmla="*/ 79931 h 205537"/>
                  <a:gd name="connsiteX22" fmla="*/ 27405 w 91349"/>
                  <a:gd name="connsiteY22" fmla="*/ 53668 h 205537"/>
                  <a:gd name="connsiteX23" fmla="*/ 23979 w 91349"/>
                  <a:gd name="connsiteY23" fmla="*/ 38824 h 205537"/>
                  <a:gd name="connsiteX24" fmla="*/ 10277 w 91349"/>
                  <a:gd name="connsiteY24" fmla="*/ 35398 h 205537"/>
                  <a:gd name="connsiteX25" fmla="*/ 0 w 91349"/>
                  <a:gd name="connsiteY25" fmla="*/ 35398 h 205537"/>
                  <a:gd name="connsiteX26" fmla="*/ 0 w 91349"/>
                  <a:gd name="connsiteY26" fmla="*/ 0 h 205537"/>
                  <a:gd name="connsiteX27" fmla="*/ 26263 w 91349"/>
                  <a:gd name="connsiteY27" fmla="*/ 0 h 20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349" h="205537">
                    <a:moveTo>
                      <a:pt x="26263" y="0"/>
                    </a:moveTo>
                    <a:cubicBezTo>
                      <a:pt x="38824" y="0"/>
                      <a:pt x="47959" y="3426"/>
                      <a:pt x="54810" y="10277"/>
                    </a:cubicBezTo>
                    <a:cubicBezTo>
                      <a:pt x="62803" y="18270"/>
                      <a:pt x="66229" y="28547"/>
                      <a:pt x="66229" y="37682"/>
                    </a:cubicBezTo>
                    <a:lnTo>
                      <a:pt x="66229" y="66229"/>
                    </a:lnTo>
                    <a:cubicBezTo>
                      <a:pt x="66229" y="73080"/>
                      <a:pt x="67371" y="77647"/>
                      <a:pt x="70796" y="81073"/>
                    </a:cubicBezTo>
                    <a:cubicBezTo>
                      <a:pt x="74222" y="84499"/>
                      <a:pt x="77647" y="85641"/>
                      <a:pt x="84499" y="85641"/>
                    </a:cubicBezTo>
                    <a:lnTo>
                      <a:pt x="98201" y="85641"/>
                    </a:lnTo>
                    <a:lnTo>
                      <a:pt x="98201" y="121039"/>
                    </a:lnTo>
                    <a:lnTo>
                      <a:pt x="84499" y="121039"/>
                    </a:lnTo>
                    <a:cubicBezTo>
                      <a:pt x="78789" y="121039"/>
                      <a:pt x="74222" y="122180"/>
                      <a:pt x="70796" y="125606"/>
                    </a:cubicBezTo>
                    <a:cubicBezTo>
                      <a:pt x="67371" y="129032"/>
                      <a:pt x="66229" y="133599"/>
                      <a:pt x="66229" y="140450"/>
                    </a:cubicBezTo>
                    <a:lnTo>
                      <a:pt x="66229" y="168997"/>
                    </a:lnTo>
                    <a:cubicBezTo>
                      <a:pt x="66229" y="179274"/>
                      <a:pt x="62803" y="188409"/>
                      <a:pt x="54810" y="196402"/>
                    </a:cubicBezTo>
                    <a:cubicBezTo>
                      <a:pt x="49101" y="202112"/>
                      <a:pt x="38824" y="206679"/>
                      <a:pt x="26263" y="206679"/>
                    </a:cubicBezTo>
                    <a:lnTo>
                      <a:pt x="0" y="206679"/>
                    </a:lnTo>
                    <a:lnTo>
                      <a:pt x="0" y="171281"/>
                    </a:lnTo>
                    <a:lnTo>
                      <a:pt x="13703" y="171281"/>
                    </a:lnTo>
                    <a:cubicBezTo>
                      <a:pt x="20554" y="171281"/>
                      <a:pt x="21696" y="170139"/>
                      <a:pt x="23979" y="167855"/>
                    </a:cubicBezTo>
                    <a:cubicBezTo>
                      <a:pt x="27405" y="164430"/>
                      <a:pt x="27405" y="161004"/>
                      <a:pt x="27405" y="153011"/>
                    </a:cubicBezTo>
                    <a:lnTo>
                      <a:pt x="27405" y="127890"/>
                    </a:lnTo>
                    <a:cubicBezTo>
                      <a:pt x="27405" y="108478"/>
                      <a:pt x="39966" y="105052"/>
                      <a:pt x="44533" y="103911"/>
                    </a:cubicBezTo>
                    <a:cubicBezTo>
                      <a:pt x="39966" y="102769"/>
                      <a:pt x="27405" y="99343"/>
                      <a:pt x="27405" y="79931"/>
                    </a:cubicBezTo>
                    <a:lnTo>
                      <a:pt x="27405" y="53668"/>
                    </a:lnTo>
                    <a:cubicBezTo>
                      <a:pt x="27405" y="45675"/>
                      <a:pt x="26263" y="41107"/>
                      <a:pt x="23979" y="38824"/>
                    </a:cubicBezTo>
                    <a:cubicBezTo>
                      <a:pt x="21696" y="36540"/>
                      <a:pt x="17128" y="35398"/>
                      <a:pt x="10277" y="35398"/>
                    </a:cubicBezTo>
                    <a:lnTo>
                      <a:pt x="0" y="35398"/>
                    </a:lnTo>
                    <a:lnTo>
                      <a:pt x="0" y="0"/>
                    </a:lnTo>
                    <a:lnTo>
                      <a:pt x="262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14">
              <a:extLst>
                <a:ext uri="{FF2B5EF4-FFF2-40B4-BE49-F238E27FC236}">
                  <a16:creationId xmlns:a16="http://schemas.microsoft.com/office/drawing/2014/main" id="{CFC15BE5-6D1B-47F1-9316-582D1C4B90B9}"/>
                </a:ext>
              </a:extLst>
            </p:cNvPr>
            <p:cNvGrpSpPr/>
            <p:nvPr/>
          </p:nvGrpSpPr>
          <p:grpSpPr>
            <a:xfrm>
              <a:off x="4154966" y="912062"/>
              <a:ext cx="45675" cy="114187"/>
              <a:chOff x="4154966" y="912062"/>
              <a:chExt cx="45675" cy="114187"/>
            </a:xfrm>
            <a:solidFill>
              <a:schemeClr val="accent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71021BD-2EF4-4713-AB23-ADCDDAACD009}"/>
                  </a:ext>
                </a:extLst>
              </p:cNvPr>
              <p:cNvSpPr/>
              <p:nvPr/>
            </p:nvSpPr>
            <p:spPr>
              <a:xfrm>
                <a:off x="4154966" y="912062"/>
                <a:ext cx="45675" cy="91350"/>
              </a:xfrm>
              <a:custGeom>
                <a:avLst/>
                <a:gdLst>
                  <a:gd name="connsiteX0" fmla="*/ 50286 w 45674"/>
                  <a:gd name="connsiteY0" fmla="*/ 45675 h 91349"/>
                  <a:gd name="connsiteX1" fmla="*/ 28590 w 45674"/>
                  <a:gd name="connsiteY1" fmla="*/ 6851 h 91349"/>
                  <a:gd name="connsiteX2" fmla="*/ 25165 w 45674"/>
                  <a:gd name="connsiteY2" fmla="*/ 0 h 91349"/>
                  <a:gd name="connsiteX3" fmla="*/ 25165 w 45674"/>
                  <a:gd name="connsiteY3" fmla="*/ 0 h 91349"/>
                  <a:gd name="connsiteX4" fmla="*/ 22881 w 45674"/>
                  <a:gd name="connsiteY4" fmla="*/ 5709 h 91349"/>
                  <a:gd name="connsiteX5" fmla="*/ 43 w 45674"/>
                  <a:gd name="connsiteY5" fmla="*/ 53668 h 91349"/>
                  <a:gd name="connsiteX6" fmla="*/ 24023 w 45674"/>
                  <a:gd name="connsiteY6" fmla="*/ 101627 h 91349"/>
                  <a:gd name="connsiteX7" fmla="*/ 24023 w 45674"/>
                  <a:gd name="connsiteY7" fmla="*/ 101627 h 91349"/>
                  <a:gd name="connsiteX8" fmla="*/ 26307 w 45674"/>
                  <a:gd name="connsiteY8" fmla="*/ 86782 h 91349"/>
                  <a:gd name="connsiteX9" fmla="*/ 30874 w 45674"/>
                  <a:gd name="connsiteY9" fmla="*/ 100485 h 91349"/>
                  <a:gd name="connsiteX10" fmla="*/ 30874 w 45674"/>
                  <a:gd name="connsiteY10" fmla="*/ 100485 h 91349"/>
                  <a:gd name="connsiteX11" fmla="*/ 34300 w 45674"/>
                  <a:gd name="connsiteY11" fmla="*/ 97059 h 91349"/>
                  <a:gd name="connsiteX12" fmla="*/ 50286 w 45674"/>
                  <a:gd name="connsiteY12" fmla="*/ 45675 h 9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674" h="91349">
                    <a:moveTo>
                      <a:pt x="50286" y="45675"/>
                    </a:moveTo>
                    <a:cubicBezTo>
                      <a:pt x="44576" y="19412"/>
                      <a:pt x="29732" y="10277"/>
                      <a:pt x="28590" y="6851"/>
                    </a:cubicBezTo>
                    <a:cubicBezTo>
                      <a:pt x="27448" y="4567"/>
                      <a:pt x="25165" y="0"/>
                      <a:pt x="25165" y="0"/>
                    </a:cubicBezTo>
                    <a:cubicBezTo>
                      <a:pt x="25165" y="0"/>
                      <a:pt x="25165" y="0"/>
                      <a:pt x="25165" y="0"/>
                    </a:cubicBezTo>
                    <a:cubicBezTo>
                      <a:pt x="25165" y="2284"/>
                      <a:pt x="25165" y="3426"/>
                      <a:pt x="22881" y="5709"/>
                    </a:cubicBezTo>
                    <a:cubicBezTo>
                      <a:pt x="19455" y="7993"/>
                      <a:pt x="1185" y="22837"/>
                      <a:pt x="43" y="53668"/>
                    </a:cubicBezTo>
                    <a:cubicBezTo>
                      <a:pt x="-1098" y="82215"/>
                      <a:pt x="20597" y="99343"/>
                      <a:pt x="24023" y="101627"/>
                    </a:cubicBezTo>
                    <a:lnTo>
                      <a:pt x="24023" y="101627"/>
                    </a:lnTo>
                    <a:cubicBezTo>
                      <a:pt x="25165" y="99343"/>
                      <a:pt x="25165" y="93634"/>
                      <a:pt x="26307" y="86782"/>
                    </a:cubicBezTo>
                    <a:cubicBezTo>
                      <a:pt x="26307" y="92492"/>
                      <a:pt x="27448" y="99343"/>
                      <a:pt x="30874" y="100485"/>
                    </a:cubicBezTo>
                    <a:lnTo>
                      <a:pt x="30874" y="100485"/>
                    </a:lnTo>
                    <a:cubicBezTo>
                      <a:pt x="30874" y="100485"/>
                      <a:pt x="33158" y="99343"/>
                      <a:pt x="34300" y="97059"/>
                    </a:cubicBezTo>
                    <a:cubicBezTo>
                      <a:pt x="41151" y="90208"/>
                      <a:pt x="55995" y="73080"/>
                      <a:pt x="50286" y="45675"/>
                    </a:cubicBezTo>
                  </a:path>
                </a:pathLst>
              </a:custGeom>
              <a:solidFill>
                <a:srgbClr val="0FA84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774325-3293-4E5F-BFC9-5A8670D7BFEA}"/>
                  </a:ext>
                </a:extLst>
              </p:cNvPr>
              <p:cNvSpPr/>
              <p:nvPr/>
            </p:nvSpPr>
            <p:spPr>
              <a:xfrm>
                <a:off x="4178988" y="997702"/>
                <a:ext cx="11419" cy="22837"/>
              </a:xfrm>
              <a:custGeom>
                <a:avLst/>
                <a:gdLst>
                  <a:gd name="connsiteX0" fmla="*/ 2284 w 0"/>
                  <a:gd name="connsiteY0" fmla="*/ 0 h 22837"/>
                  <a:gd name="connsiteX1" fmla="*/ 0 w 0"/>
                  <a:gd name="connsiteY1" fmla="*/ 14844 h 22837"/>
                  <a:gd name="connsiteX2" fmla="*/ 1142 w 0"/>
                  <a:gd name="connsiteY2" fmla="*/ 28547 h 22837"/>
                  <a:gd name="connsiteX3" fmla="*/ 3426 w 0"/>
                  <a:gd name="connsiteY3" fmla="*/ 28547 h 22837"/>
                  <a:gd name="connsiteX4" fmla="*/ 5709 w 0"/>
                  <a:gd name="connsiteY4" fmla="*/ 13702 h 22837"/>
                  <a:gd name="connsiteX5" fmla="*/ 2284 w 0"/>
                  <a:gd name="connsiteY5" fmla="*/ 0 h 2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h="22837">
                    <a:moveTo>
                      <a:pt x="2284" y="0"/>
                    </a:moveTo>
                    <a:cubicBezTo>
                      <a:pt x="1142" y="7993"/>
                      <a:pt x="1142" y="13702"/>
                      <a:pt x="0" y="14844"/>
                    </a:cubicBezTo>
                    <a:cubicBezTo>
                      <a:pt x="0" y="14844"/>
                      <a:pt x="1142" y="21696"/>
                      <a:pt x="1142" y="28547"/>
                    </a:cubicBezTo>
                    <a:lnTo>
                      <a:pt x="3426" y="28547"/>
                    </a:lnTo>
                    <a:cubicBezTo>
                      <a:pt x="4568" y="20554"/>
                      <a:pt x="5709" y="13702"/>
                      <a:pt x="5709" y="13702"/>
                    </a:cubicBezTo>
                    <a:cubicBezTo>
                      <a:pt x="3426" y="12561"/>
                      <a:pt x="2284" y="5709"/>
                      <a:pt x="2284" y="0"/>
                    </a:cubicBezTo>
                  </a:path>
                </a:pathLst>
              </a:custGeom>
              <a:solidFill>
                <a:srgbClr val="B7C4C1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16B8B6-2AFA-4220-88BA-AC70AAE2B61B}"/>
                  </a:ext>
                </a:extLst>
              </p:cNvPr>
              <p:cNvSpPr/>
              <p:nvPr/>
            </p:nvSpPr>
            <p:spPr>
              <a:xfrm>
                <a:off x="4180130" y="912062"/>
                <a:ext cx="22837" cy="91350"/>
              </a:xfrm>
              <a:custGeom>
                <a:avLst/>
                <a:gdLst>
                  <a:gd name="connsiteX0" fmla="*/ 25121 w 22837"/>
                  <a:gd name="connsiteY0" fmla="*/ 45675 h 91349"/>
                  <a:gd name="connsiteX1" fmla="*/ 3426 w 22837"/>
                  <a:gd name="connsiteY1" fmla="*/ 6851 h 91349"/>
                  <a:gd name="connsiteX2" fmla="*/ 0 w 22837"/>
                  <a:gd name="connsiteY2" fmla="*/ 0 h 91349"/>
                  <a:gd name="connsiteX3" fmla="*/ 1142 w 22837"/>
                  <a:gd name="connsiteY3" fmla="*/ 55952 h 91349"/>
                  <a:gd name="connsiteX4" fmla="*/ 0 w 22837"/>
                  <a:gd name="connsiteY4" fmla="*/ 86782 h 91349"/>
                  <a:gd name="connsiteX5" fmla="*/ 4567 w 22837"/>
                  <a:gd name="connsiteY5" fmla="*/ 100485 h 91349"/>
                  <a:gd name="connsiteX6" fmla="*/ 4567 w 22837"/>
                  <a:gd name="connsiteY6" fmla="*/ 100485 h 91349"/>
                  <a:gd name="connsiteX7" fmla="*/ 7993 w 22837"/>
                  <a:gd name="connsiteY7" fmla="*/ 97059 h 91349"/>
                  <a:gd name="connsiteX8" fmla="*/ 7993 w 22837"/>
                  <a:gd name="connsiteY8" fmla="*/ 97059 h 91349"/>
                  <a:gd name="connsiteX9" fmla="*/ 25121 w 22837"/>
                  <a:gd name="connsiteY9" fmla="*/ 45675 h 9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37" h="91349">
                    <a:moveTo>
                      <a:pt x="25121" y="45675"/>
                    </a:moveTo>
                    <a:cubicBezTo>
                      <a:pt x="19412" y="19412"/>
                      <a:pt x="4567" y="10277"/>
                      <a:pt x="3426" y="6851"/>
                    </a:cubicBezTo>
                    <a:cubicBezTo>
                      <a:pt x="2284" y="4567"/>
                      <a:pt x="0" y="0"/>
                      <a:pt x="0" y="0"/>
                    </a:cubicBezTo>
                    <a:cubicBezTo>
                      <a:pt x="1142" y="5709"/>
                      <a:pt x="1142" y="50242"/>
                      <a:pt x="1142" y="55952"/>
                    </a:cubicBezTo>
                    <a:cubicBezTo>
                      <a:pt x="1142" y="67371"/>
                      <a:pt x="1142" y="77647"/>
                      <a:pt x="0" y="86782"/>
                    </a:cubicBezTo>
                    <a:cubicBezTo>
                      <a:pt x="0" y="92492"/>
                      <a:pt x="1142" y="99343"/>
                      <a:pt x="4567" y="100485"/>
                    </a:cubicBezTo>
                    <a:lnTo>
                      <a:pt x="4567" y="100485"/>
                    </a:lnTo>
                    <a:cubicBezTo>
                      <a:pt x="4567" y="100485"/>
                      <a:pt x="6851" y="99343"/>
                      <a:pt x="7993" y="97059"/>
                    </a:cubicBezTo>
                    <a:lnTo>
                      <a:pt x="7993" y="97059"/>
                    </a:lnTo>
                    <a:cubicBezTo>
                      <a:pt x="15986" y="90208"/>
                      <a:pt x="30831" y="73080"/>
                      <a:pt x="25121" y="45675"/>
                    </a:cubicBezTo>
                  </a:path>
                </a:pathLst>
              </a:custGeom>
              <a:solidFill>
                <a:srgbClr val="15984E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E8E2539-9442-414D-8692-03D60A4B01CD}"/>
                </a:ext>
              </a:extLst>
            </p:cNvPr>
            <p:cNvSpPr/>
            <p:nvPr/>
          </p:nvSpPr>
          <p:spPr>
            <a:xfrm>
              <a:off x="3924351" y="865245"/>
              <a:ext cx="137025" cy="205537"/>
            </a:xfrm>
            <a:custGeom>
              <a:avLst/>
              <a:gdLst>
                <a:gd name="connsiteX0" fmla="*/ 0 w 137024"/>
                <a:gd name="connsiteY0" fmla="*/ 0 h 205537"/>
                <a:gd name="connsiteX1" fmla="*/ 51384 w 137024"/>
                <a:gd name="connsiteY1" fmla="*/ 0 h 205537"/>
                <a:gd name="connsiteX2" fmla="*/ 51384 w 137024"/>
                <a:gd name="connsiteY2" fmla="*/ 162146 h 205537"/>
                <a:gd name="connsiteX3" fmla="*/ 139309 w 137024"/>
                <a:gd name="connsiteY3" fmla="*/ 162146 h 205537"/>
                <a:gd name="connsiteX4" fmla="*/ 139309 w 137024"/>
                <a:gd name="connsiteY4" fmla="*/ 207821 h 205537"/>
                <a:gd name="connsiteX5" fmla="*/ 0 w 137024"/>
                <a:gd name="connsiteY5" fmla="*/ 207821 h 205537"/>
                <a:gd name="connsiteX6" fmla="*/ 0 w 137024"/>
                <a:gd name="connsiteY6" fmla="*/ 0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4" h="205537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8CD9472-9ACD-4A16-9550-38B7FE2F84EC}"/>
                </a:ext>
              </a:extLst>
            </p:cNvPr>
            <p:cNvSpPr/>
            <p:nvPr/>
          </p:nvSpPr>
          <p:spPr>
            <a:xfrm>
              <a:off x="4324006" y="861819"/>
              <a:ext cx="159862" cy="205537"/>
            </a:xfrm>
            <a:custGeom>
              <a:avLst/>
              <a:gdLst>
                <a:gd name="connsiteX0" fmla="*/ 21696 w 159862"/>
                <a:gd name="connsiteY0" fmla="*/ 189551 h 205537"/>
                <a:gd name="connsiteX1" fmla="*/ 0 w 159862"/>
                <a:gd name="connsiteY1" fmla="*/ 106194 h 205537"/>
                <a:gd name="connsiteX2" fmla="*/ 21696 w 159862"/>
                <a:gd name="connsiteY2" fmla="*/ 22837 h 205537"/>
                <a:gd name="connsiteX3" fmla="*/ 79931 w 159862"/>
                <a:gd name="connsiteY3" fmla="*/ 0 h 205537"/>
                <a:gd name="connsiteX4" fmla="*/ 158720 w 159862"/>
                <a:gd name="connsiteY4" fmla="*/ 67371 h 205537"/>
                <a:gd name="connsiteX5" fmla="*/ 107336 w 159862"/>
                <a:gd name="connsiteY5" fmla="*/ 67371 h 205537"/>
                <a:gd name="connsiteX6" fmla="*/ 81073 w 159862"/>
                <a:gd name="connsiteY6" fmla="*/ 45675 h 205537"/>
                <a:gd name="connsiteX7" fmla="*/ 60519 w 159862"/>
                <a:gd name="connsiteY7" fmla="*/ 54810 h 205537"/>
                <a:gd name="connsiteX8" fmla="*/ 52526 w 159862"/>
                <a:gd name="connsiteY8" fmla="*/ 106194 h 205537"/>
                <a:gd name="connsiteX9" fmla="*/ 60519 w 159862"/>
                <a:gd name="connsiteY9" fmla="*/ 157579 h 205537"/>
                <a:gd name="connsiteX10" fmla="*/ 81073 w 159862"/>
                <a:gd name="connsiteY10" fmla="*/ 166714 h 205537"/>
                <a:gd name="connsiteX11" fmla="*/ 107336 w 159862"/>
                <a:gd name="connsiteY11" fmla="*/ 145018 h 205537"/>
                <a:gd name="connsiteX12" fmla="*/ 159862 w 159862"/>
                <a:gd name="connsiteY12" fmla="*/ 145018 h 205537"/>
                <a:gd name="connsiteX13" fmla="*/ 81073 w 159862"/>
                <a:gd name="connsiteY13" fmla="*/ 212389 h 205537"/>
                <a:gd name="connsiteX14" fmla="*/ 21696 w 159862"/>
                <a:gd name="connsiteY14" fmla="*/ 189551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862" h="205537">
                  <a:moveTo>
                    <a:pt x="21696" y="189551"/>
                  </a:moveTo>
                  <a:cubicBezTo>
                    <a:pt x="0" y="167855"/>
                    <a:pt x="0" y="141592"/>
                    <a:pt x="0" y="106194"/>
                  </a:cubicBezTo>
                  <a:cubicBezTo>
                    <a:pt x="0" y="70796"/>
                    <a:pt x="0" y="44533"/>
                    <a:pt x="21696" y="22837"/>
                  </a:cubicBezTo>
                  <a:cubicBezTo>
                    <a:pt x="36540" y="7993"/>
                    <a:pt x="53668" y="0"/>
                    <a:pt x="79931" y="0"/>
                  </a:cubicBezTo>
                  <a:cubicBezTo>
                    <a:pt x="119897" y="0"/>
                    <a:pt x="150727" y="21696"/>
                    <a:pt x="158720" y="67371"/>
                  </a:cubicBezTo>
                  <a:lnTo>
                    <a:pt x="107336" y="67371"/>
                  </a:lnTo>
                  <a:cubicBezTo>
                    <a:pt x="103910" y="55952"/>
                    <a:pt x="98201" y="45675"/>
                    <a:pt x="81073" y="45675"/>
                  </a:cubicBezTo>
                  <a:cubicBezTo>
                    <a:pt x="71938" y="45675"/>
                    <a:pt x="65087" y="49101"/>
                    <a:pt x="60519" y="54810"/>
                  </a:cubicBezTo>
                  <a:cubicBezTo>
                    <a:pt x="55952" y="60519"/>
                    <a:pt x="52526" y="68512"/>
                    <a:pt x="52526" y="106194"/>
                  </a:cubicBezTo>
                  <a:cubicBezTo>
                    <a:pt x="52526" y="143876"/>
                    <a:pt x="55952" y="151869"/>
                    <a:pt x="60519" y="157579"/>
                  </a:cubicBezTo>
                  <a:cubicBezTo>
                    <a:pt x="63945" y="162146"/>
                    <a:pt x="70796" y="166714"/>
                    <a:pt x="81073" y="166714"/>
                  </a:cubicBezTo>
                  <a:cubicBezTo>
                    <a:pt x="98201" y="166714"/>
                    <a:pt x="105052" y="156437"/>
                    <a:pt x="107336" y="145018"/>
                  </a:cubicBezTo>
                  <a:lnTo>
                    <a:pt x="159862" y="145018"/>
                  </a:lnTo>
                  <a:cubicBezTo>
                    <a:pt x="151869" y="190693"/>
                    <a:pt x="121039" y="212389"/>
                    <a:pt x="81073" y="212389"/>
                  </a:cubicBezTo>
                  <a:cubicBezTo>
                    <a:pt x="54810" y="212389"/>
                    <a:pt x="36540" y="204395"/>
                    <a:pt x="21696" y="189551"/>
                  </a:cubicBez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567BA96-DC30-4975-8F13-D764C26D35B3}"/>
                </a:ext>
              </a:extLst>
            </p:cNvPr>
            <p:cNvSpPr/>
            <p:nvPr/>
          </p:nvSpPr>
          <p:spPr>
            <a:xfrm>
              <a:off x="4483869" y="865245"/>
              <a:ext cx="182700" cy="205537"/>
            </a:xfrm>
            <a:custGeom>
              <a:avLst/>
              <a:gdLst>
                <a:gd name="connsiteX0" fmla="*/ 77647 w 182699"/>
                <a:gd name="connsiteY0" fmla="*/ 0 h 205537"/>
                <a:gd name="connsiteX1" fmla="*/ 116471 w 182699"/>
                <a:gd name="connsiteY1" fmla="*/ 0 h 205537"/>
                <a:gd name="connsiteX2" fmla="*/ 191835 w 182699"/>
                <a:gd name="connsiteY2" fmla="*/ 207821 h 205537"/>
                <a:gd name="connsiteX3" fmla="*/ 138167 w 182699"/>
                <a:gd name="connsiteY3" fmla="*/ 207821 h 205537"/>
                <a:gd name="connsiteX4" fmla="*/ 127890 w 182699"/>
                <a:gd name="connsiteY4" fmla="*/ 176990 h 205537"/>
                <a:gd name="connsiteX5" fmla="*/ 63945 w 182699"/>
                <a:gd name="connsiteY5" fmla="*/ 176990 h 205537"/>
                <a:gd name="connsiteX6" fmla="*/ 53668 w 182699"/>
                <a:gd name="connsiteY6" fmla="*/ 207821 h 205537"/>
                <a:gd name="connsiteX7" fmla="*/ 0 w 182699"/>
                <a:gd name="connsiteY7" fmla="*/ 207821 h 205537"/>
                <a:gd name="connsiteX8" fmla="*/ 77647 w 182699"/>
                <a:gd name="connsiteY8" fmla="*/ 0 h 205537"/>
                <a:gd name="connsiteX9" fmla="*/ 115329 w 182699"/>
                <a:gd name="connsiteY9" fmla="*/ 133599 h 205537"/>
                <a:gd name="connsiteX10" fmla="*/ 97059 w 182699"/>
                <a:gd name="connsiteY10" fmla="*/ 77647 h 205537"/>
                <a:gd name="connsiteX11" fmla="*/ 78789 w 182699"/>
                <a:gd name="connsiteY11" fmla="*/ 133599 h 205537"/>
                <a:gd name="connsiteX12" fmla="*/ 115329 w 182699"/>
                <a:gd name="connsiteY12" fmla="*/ 133599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699" h="205537">
                  <a:moveTo>
                    <a:pt x="77647" y="0"/>
                  </a:moveTo>
                  <a:lnTo>
                    <a:pt x="116471" y="0"/>
                  </a:lnTo>
                  <a:lnTo>
                    <a:pt x="191835" y="207821"/>
                  </a:lnTo>
                  <a:lnTo>
                    <a:pt x="138167" y="207821"/>
                  </a:lnTo>
                  <a:lnTo>
                    <a:pt x="127890" y="176990"/>
                  </a:lnTo>
                  <a:lnTo>
                    <a:pt x="63945" y="176990"/>
                  </a:lnTo>
                  <a:lnTo>
                    <a:pt x="53668" y="207821"/>
                  </a:lnTo>
                  <a:lnTo>
                    <a:pt x="0" y="207821"/>
                  </a:lnTo>
                  <a:lnTo>
                    <a:pt x="77647" y="0"/>
                  </a:lnTo>
                  <a:close/>
                  <a:moveTo>
                    <a:pt x="115329" y="133599"/>
                  </a:moveTo>
                  <a:lnTo>
                    <a:pt x="97059" y="77647"/>
                  </a:lnTo>
                  <a:lnTo>
                    <a:pt x="78789" y="133599"/>
                  </a:lnTo>
                  <a:lnTo>
                    <a:pt x="115329" y="133599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653F800-60E7-4772-A521-C58C276ADE57}"/>
                </a:ext>
              </a:extLst>
            </p:cNvPr>
            <p:cNvSpPr/>
            <p:nvPr/>
          </p:nvSpPr>
          <p:spPr>
            <a:xfrm>
              <a:off x="4697399" y="865245"/>
              <a:ext cx="137025" cy="205537"/>
            </a:xfrm>
            <a:custGeom>
              <a:avLst/>
              <a:gdLst>
                <a:gd name="connsiteX0" fmla="*/ 0 w 137024"/>
                <a:gd name="connsiteY0" fmla="*/ 0 h 205537"/>
                <a:gd name="connsiteX1" fmla="*/ 51384 w 137024"/>
                <a:gd name="connsiteY1" fmla="*/ 0 h 205537"/>
                <a:gd name="connsiteX2" fmla="*/ 51384 w 137024"/>
                <a:gd name="connsiteY2" fmla="*/ 162146 h 205537"/>
                <a:gd name="connsiteX3" fmla="*/ 139309 w 137024"/>
                <a:gd name="connsiteY3" fmla="*/ 162146 h 205537"/>
                <a:gd name="connsiteX4" fmla="*/ 139309 w 137024"/>
                <a:gd name="connsiteY4" fmla="*/ 207821 h 205537"/>
                <a:gd name="connsiteX5" fmla="*/ 0 w 137024"/>
                <a:gd name="connsiteY5" fmla="*/ 207821 h 205537"/>
                <a:gd name="connsiteX6" fmla="*/ 0 w 137024"/>
                <a:gd name="connsiteY6" fmla="*/ 0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4" h="205537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994B4D1-EADE-4F62-8325-26202274EECB}"/>
                </a:ext>
              </a:extLst>
            </p:cNvPr>
            <p:cNvSpPr/>
            <p:nvPr/>
          </p:nvSpPr>
          <p:spPr>
            <a:xfrm>
              <a:off x="3839852" y="1026249"/>
              <a:ext cx="45675" cy="34256"/>
            </a:xfrm>
            <a:custGeom>
              <a:avLst/>
              <a:gdLst>
                <a:gd name="connsiteX0" fmla="*/ 22837 w 45674"/>
                <a:gd name="connsiteY0" fmla="*/ 45675 h 34256"/>
                <a:gd name="connsiteX1" fmla="*/ 22837 w 45674"/>
                <a:gd name="connsiteY1" fmla="*/ 45675 h 34256"/>
                <a:gd name="connsiteX2" fmla="*/ 45675 w 45674"/>
                <a:gd name="connsiteY2" fmla="*/ 22837 h 34256"/>
                <a:gd name="connsiteX3" fmla="*/ 45675 w 45674"/>
                <a:gd name="connsiteY3" fmla="*/ 22837 h 34256"/>
                <a:gd name="connsiteX4" fmla="*/ 22837 w 45674"/>
                <a:gd name="connsiteY4" fmla="*/ 0 h 34256"/>
                <a:gd name="connsiteX5" fmla="*/ 22837 w 45674"/>
                <a:gd name="connsiteY5" fmla="*/ 0 h 34256"/>
                <a:gd name="connsiteX6" fmla="*/ 0 w 45674"/>
                <a:gd name="connsiteY6" fmla="*/ 22837 h 34256"/>
                <a:gd name="connsiteX7" fmla="*/ 0 w 45674"/>
                <a:gd name="connsiteY7" fmla="*/ 22837 h 34256"/>
                <a:gd name="connsiteX8" fmla="*/ 22837 w 45674"/>
                <a:gd name="connsiteY8" fmla="*/ 45675 h 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4" h="34256">
                  <a:moveTo>
                    <a:pt x="22837" y="45675"/>
                  </a:moveTo>
                  <a:lnTo>
                    <a:pt x="22837" y="45675"/>
                  </a:lnTo>
                  <a:cubicBezTo>
                    <a:pt x="35398" y="45675"/>
                    <a:pt x="45675" y="35398"/>
                    <a:pt x="45675" y="22837"/>
                  </a:cubicBezTo>
                  <a:lnTo>
                    <a:pt x="45675" y="22837"/>
                  </a:lnTo>
                  <a:cubicBezTo>
                    <a:pt x="45675" y="10277"/>
                    <a:pt x="35398" y="0"/>
                    <a:pt x="22837" y="0"/>
                  </a:cubicBezTo>
                  <a:lnTo>
                    <a:pt x="22837" y="0"/>
                  </a:lnTo>
                  <a:cubicBezTo>
                    <a:pt x="10277" y="0"/>
                    <a:pt x="0" y="10277"/>
                    <a:pt x="0" y="22837"/>
                  </a:cubicBezTo>
                  <a:lnTo>
                    <a:pt x="0" y="22837"/>
                  </a:lnTo>
                  <a:cubicBezTo>
                    <a:pt x="0" y="36540"/>
                    <a:pt x="10277" y="45675"/>
                    <a:pt x="22837" y="45675"/>
                  </a:cubicBez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76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5CA9-4BD4-4924-A908-765FC86C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49A3-2791-4E91-8D58-7AF708FC6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724" y="1825625"/>
            <a:ext cx="5561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74977-60BC-4851-BC82-0984F0821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075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CD2EBF-08A1-4899-9DCC-AFE7BE5B07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8724" y="1323976"/>
            <a:ext cx="11274550" cy="501649"/>
          </a:xfrm>
        </p:spPr>
        <p:txBody>
          <a:bodyPr anchor="t"/>
          <a:lstStyle>
            <a:lvl1pPr marL="0" indent="0" algn="l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D6CD6E1-C69F-492E-BE2D-9BBAD98C3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AEF9FA-C4EF-463B-93DD-BCEE9F0E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76846-C657-4E33-95D6-1770E2B98887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15878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5CA9-4BD4-4924-A908-765FC86C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49A3-2791-4E91-8D58-7AF708FC6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725" y="1825625"/>
            <a:ext cx="3656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74977-60BC-4851-BC82-0984F0821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961" y="1838742"/>
            <a:ext cx="3656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CD2EBF-08A1-4899-9DCC-AFE7BE5B07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8724" y="1323976"/>
            <a:ext cx="11274550" cy="501649"/>
          </a:xfrm>
        </p:spPr>
        <p:txBody>
          <a:bodyPr anchor="t"/>
          <a:lstStyle>
            <a:lvl1pPr marL="0" indent="0" algn="l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D6CD6E1-C69F-492E-BE2D-9BBAD98C3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AAEF9FA-C4EF-463B-93DD-BCEE9F0E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76846-C657-4E33-95D6-1770E2B98887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30E9CED-445B-BF45-BCF1-01E6F3CEC38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77198" y="1838742"/>
            <a:ext cx="3656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723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DB31-E128-4B8A-B51D-2B798FA0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24" y="365125"/>
            <a:ext cx="1127455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18EB7-C687-4E27-95AF-AD539766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24" y="1681163"/>
            <a:ext cx="55595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8F571-9FE0-4BA4-96C8-B02CA3D63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724" y="2505075"/>
            <a:ext cx="555955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C05AB-D3F1-4A17-9D34-C3ECD9B6D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59552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6F2E1-EEBF-4EB3-BEA9-00CD0F586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5955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C170F55-0EFA-4CD2-B684-F566292386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390E4B5-2C84-437E-98D8-07030D82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519C93-6637-444C-8950-7826A81E4062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612079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8EDC-5D45-4B09-A011-5F52D7BF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55" y="365125"/>
            <a:ext cx="11277489" cy="914400"/>
          </a:xfrm>
        </p:spPr>
        <p:txBody>
          <a:bodyPr>
            <a:normAutofit/>
          </a:bodyPr>
          <a:lstStyle>
            <a:lvl1pPr>
              <a:defRPr sz="3399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0EDE-0A73-4C06-8B35-500022F25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55" y="1407450"/>
            <a:ext cx="11277489" cy="4769513"/>
          </a:xfrm>
          <a:noFill/>
        </p:spPr>
        <p:txBody>
          <a:bodyPr/>
          <a:lstStyle>
            <a:lvl1pPr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0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  <a:lvl3pPr marL="338037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3pPr>
            <a:lvl4pPr marL="576089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4pPr>
            <a:lvl5pPr marL="914126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882F1-F493-46A9-ABAD-266C1DB164EC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9CA91D-C624-48B4-A18B-66FC48F7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5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mongodb.com/local/city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110ECE-8586-4A6F-AFF7-DB097A4DA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97" y="6099902"/>
            <a:ext cx="11940407" cy="6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6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0EDE-0A73-4C06-8B35-500022F25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55" y="365126"/>
            <a:ext cx="11277489" cy="5811839"/>
          </a:xfrm>
          <a:noFill/>
        </p:spPr>
        <p:txBody>
          <a:bodyPr/>
          <a:lstStyle>
            <a:lvl1pPr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0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2pPr>
            <a:lvl3pPr marL="338037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3pPr>
            <a:lvl4pPr marL="576089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4pPr>
            <a:lvl5pPr marL="914126" indent="0">
              <a:buNone/>
              <a:defRPr sz="2399" b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2DBD9A-611F-4BAC-8A59-7656C95F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5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mongodb.com/local/city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EC18D-A773-4A89-A7E6-9B2B90AE4957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7F41240-2583-42C6-90C6-FEEC1F8C19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97" y="6099902"/>
            <a:ext cx="11940407" cy="6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3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776FA3-C7F4-488B-B411-A8B5829062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3680" y="1477107"/>
            <a:ext cx="5149533" cy="4699855"/>
          </a:xfrm>
        </p:spPr>
        <p:txBody>
          <a:bodyPr anchor="ctr"/>
          <a:lstStyle>
            <a:lvl1pPr>
              <a:spcBef>
                <a:spcPts val="1000"/>
              </a:spcBef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15CA9-4BD4-4924-A908-765FC86C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16CA031-E2C9-47AD-A1D1-740AB2DE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D44164B-C6D0-4C1C-A0F9-E5B71B87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C50283-13A5-479B-8120-DB6EAE658120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59909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776FA3-C7F4-488B-B411-A8B5829062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3680" y="0"/>
            <a:ext cx="5149596" cy="6356335"/>
          </a:xfrm>
        </p:spPr>
        <p:txBody>
          <a:bodyPr anchor="ctr"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612177-3B09-473B-898D-626268E229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2C6D3E-08A0-4DE1-B187-BCC635625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1139C-D8FC-40B8-83C2-52BB8C7DA7F7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32245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350B-B392-4EAE-9533-DECE615B2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slide for graphics keeping to title to one line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B8FD5B7-190F-41D0-ACF0-8D19BE6BEA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514816F-0457-46B8-BD3B-6B35AD29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55D800-AC32-40C8-B9BE-8B6B209BD5A8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361013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350B-B392-4EAE-9533-DECE615B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1A22E0-74BD-46BE-AB51-3312D79DC79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8724" y="1323976"/>
            <a:ext cx="11274550" cy="501649"/>
          </a:xfrm>
        </p:spPr>
        <p:txBody>
          <a:bodyPr anchor="t"/>
          <a:lstStyle>
            <a:lvl1pPr marL="0" indent="0" algn="l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E22F3FB-EB83-42F3-9CFD-79F6047FC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1C030C7-A60E-43A7-AD7A-AC300BD2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53F098-D40C-472D-B92E-8C7F0723E6ED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940255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6615FD5-5872-4E82-A899-A56695D1D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F2A14A-90E5-4F84-BB85-0111781A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F48B5-B221-4759-9D61-CF3E656774AA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68564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FA55EF9-3266-4512-A331-CFFB04BA1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2493" y="15969"/>
            <a:ext cx="2378805" cy="422310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21A1A94-FEE4-494F-8FE9-C0489E0734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496550" y="0"/>
            <a:ext cx="1695450" cy="2009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35C07-C2F3-44DA-85D5-F14205D8BF6A}"/>
              </a:ext>
            </a:extLst>
          </p:cNvPr>
          <p:cNvSpPr txBox="1"/>
          <p:nvPr userDrawn="1"/>
        </p:nvSpPr>
        <p:spPr>
          <a:xfrm>
            <a:off x="226213" y="6256155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25D25EC-1AAE-4788-A983-6ACE62E9E9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4224" y="2463285"/>
            <a:ext cx="2475473" cy="439471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24E8C58-2364-4431-A6C1-F3FE873F93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56311" y="2207282"/>
            <a:ext cx="8118763" cy="1853513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name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524689-5D38-4BCB-84D7-BA008E43DB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56311" y="4058307"/>
            <a:ext cx="8118763" cy="442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Title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5841CAF5-236E-40CF-949E-95ACDA680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3425" y="1074208"/>
            <a:ext cx="8118763" cy="860025"/>
          </a:xfrm>
        </p:spPr>
        <p:txBody>
          <a:bodyPr lIns="91440" tIns="45720" rIns="9144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750" b="1" i="0" kern="1200" cap="all" spc="-220" baseline="0">
                <a:solidFill>
                  <a:schemeClr val="bg1"/>
                </a:solidFill>
                <a:latin typeface="+mj-lt"/>
                <a:cs typeface="SweetSansPro Medium"/>
              </a:defRPr>
            </a:lvl1pPr>
          </a:lstStyle>
          <a:p>
            <a:pPr lvl="0"/>
            <a:r>
              <a:rPr lang="en-US" dirty="0"/>
              <a:t>Add city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085563-A15A-484A-BB33-9D7A63BC7807}"/>
              </a:ext>
            </a:extLst>
          </p:cNvPr>
          <p:cNvGrpSpPr/>
          <p:nvPr userDrawn="1"/>
        </p:nvGrpSpPr>
        <p:grpSpPr>
          <a:xfrm>
            <a:off x="2364551" y="861819"/>
            <a:ext cx="2469873" cy="208963"/>
            <a:chOff x="2364551" y="861819"/>
            <a:chExt cx="2469873" cy="20896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086E3ED-9ADB-4D90-B26D-6C2FDCC4962B}"/>
                </a:ext>
              </a:extLst>
            </p:cNvPr>
            <p:cNvSpPr/>
            <p:nvPr/>
          </p:nvSpPr>
          <p:spPr>
            <a:xfrm>
              <a:off x="2364551" y="865245"/>
              <a:ext cx="182700" cy="205537"/>
            </a:xfrm>
            <a:custGeom>
              <a:avLst/>
              <a:gdLst>
                <a:gd name="connsiteX0" fmla="*/ 187267 w 182699"/>
                <a:gd name="connsiteY0" fmla="*/ 205537 h 205537"/>
                <a:gd name="connsiteX1" fmla="*/ 147302 w 182699"/>
                <a:gd name="connsiteY1" fmla="*/ 205537 h 205537"/>
                <a:gd name="connsiteX2" fmla="*/ 147302 w 182699"/>
                <a:gd name="connsiteY2" fmla="*/ 85641 h 205537"/>
                <a:gd name="connsiteX3" fmla="*/ 108478 w 182699"/>
                <a:gd name="connsiteY3" fmla="*/ 158720 h 205537"/>
                <a:gd name="connsiteX4" fmla="*/ 79931 w 182699"/>
                <a:gd name="connsiteY4" fmla="*/ 158720 h 205537"/>
                <a:gd name="connsiteX5" fmla="*/ 39966 w 182699"/>
                <a:gd name="connsiteY5" fmla="*/ 85641 h 205537"/>
                <a:gd name="connsiteX6" fmla="*/ 39966 w 182699"/>
                <a:gd name="connsiteY6" fmla="*/ 205537 h 205537"/>
                <a:gd name="connsiteX7" fmla="*/ 0 w 182699"/>
                <a:gd name="connsiteY7" fmla="*/ 205537 h 205537"/>
                <a:gd name="connsiteX8" fmla="*/ 0 w 182699"/>
                <a:gd name="connsiteY8" fmla="*/ 0 h 205537"/>
                <a:gd name="connsiteX9" fmla="*/ 39966 w 182699"/>
                <a:gd name="connsiteY9" fmla="*/ 0 h 205537"/>
                <a:gd name="connsiteX10" fmla="*/ 93634 w 182699"/>
                <a:gd name="connsiteY10" fmla="*/ 107336 h 205537"/>
                <a:gd name="connsiteX11" fmla="*/ 147302 w 182699"/>
                <a:gd name="connsiteY11" fmla="*/ 0 h 205537"/>
                <a:gd name="connsiteX12" fmla="*/ 187267 w 182699"/>
                <a:gd name="connsiteY12" fmla="*/ 0 h 205537"/>
                <a:gd name="connsiteX13" fmla="*/ 187267 w 182699"/>
                <a:gd name="connsiteY13" fmla="*/ 20553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2699" h="205537">
                  <a:moveTo>
                    <a:pt x="187267" y="205537"/>
                  </a:moveTo>
                  <a:lnTo>
                    <a:pt x="147302" y="205537"/>
                  </a:lnTo>
                  <a:lnTo>
                    <a:pt x="147302" y="85641"/>
                  </a:lnTo>
                  <a:lnTo>
                    <a:pt x="108478" y="158720"/>
                  </a:lnTo>
                  <a:lnTo>
                    <a:pt x="79931" y="158720"/>
                  </a:lnTo>
                  <a:lnTo>
                    <a:pt x="39966" y="8564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9966" y="0"/>
                  </a:lnTo>
                  <a:lnTo>
                    <a:pt x="93634" y="107336"/>
                  </a:lnTo>
                  <a:lnTo>
                    <a:pt x="147302" y="0"/>
                  </a:lnTo>
                  <a:lnTo>
                    <a:pt x="187267" y="0"/>
                  </a:lnTo>
                  <a:lnTo>
                    <a:pt x="187267" y="205537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37AE85-871B-4E75-8A5F-FC7B0A88AF4A}"/>
                </a:ext>
              </a:extLst>
            </p:cNvPr>
            <p:cNvSpPr/>
            <p:nvPr/>
          </p:nvSpPr>
          <p:spPr>
            <a:xfrm>
              <a:off x="2606628" y="862961"/>
              <a:ext cx="148444" cy="205537"/>
            </a:xfrm>
            <a:custGeom>
              <a:avLst/>
              <a:gdLst>
                <a:gd name="connsiteX0" fmla="*/ 130174 w 148443"/>
                <a:gd name="connsiteY0" fmla="*/ 21696 h 205537"/>
                <a:gd name="connsiteX1" fmla="*/ 150727 w 148443"/>
                <a:gd name="connsiteY1" fmla="*/ 105052 h 205537"/>
                <a:gd name="connsiteX2" fmla="*/ 130174 w 148443"/>
                <a:gd name="connsiteY2" fmla="*/ 188409 h 205537"/>
                <a:gd name="connsiteX3" fmla="*/ 75364 w 148443"/>
                <a:gd name="connsiteY3" fmla="*/ 210105 h 205537"/>
                <a:gd name="connsiteX4" fmla="*/ 20554 w 148443"/>
                <a:gd name="connsiteY4" fmla="*/ 188409 h 205537"/>
                <a:gd name="connsiteX5" fmla="*/ 0 w 148443"/>
                <a:gd name="connsiteY5" fmla="*/ 105052 h 205537"/>
                <a:gd name="connsiteX6" fmla="*/ 20554 w 148443"/>
                <a:gd name="connsiteY6" fmla="*/ 21696 h 205537"/>
                <a:gd name="connsiteX7" fmla="*/ 75364 w 148443"/>
                <a:gd name="connsiteY7" fmla="*/ 0 h 205537"/>
                <a:gd name="connsiteX8" fmla="*/ 130174 w 148443"/>
                <a:gd name="connsiteY8" fmla="*/ 21696 h 205537"/>
                <a:gd name="connsiteX9" fmla="*/ 49101 w 148443"/>
                <a:gd name="connsiteY9" fmla="*/ 46817 h 205537"/>
                <a:gd name="connsiteX10" fmla="*/ 38824 w 148443"/>
                <a:gd name="connsiteY10" fmla="*/ 105052 h 205537"/>
                <a:gd name="connsiteX11" fmla="*/ 49101 w 148443"/>
                <a:gd name="connsiteY11" fmla="*/ 162146 h 205537"/>
                <a:gd name="connsiteX12" fmla="*/ 75364 w 148443"/>
                <a:gd name="connsiteY12" fmla="*/ 173565 h 205537"/>
                <a:gd name="connsiteX13" fmla="*/ 101627 w 148443"/>
                <a:gd name="connsiteY13" fmla="*/ 162146 h 205537"/>
                <a:gd name="connsiteX14" fmla="*/ 111904 w 148443"/>
                <a:gd name="connsiteY14" fmla="*/ 105052 h 205537"/>
                <a:gd name="connsiteX15" fmla="*/ 101627 w 148443"/>
                <a:gd name="connsiteY15" fmla="*/ 46817 h 205537"/>
                <a:gd name="connsiteX16" fmla="*/ 75364 w 148443"/>
                <a:gd name="connsiteY16" fmla="*/ 35398 h 205537"/>
                <a:gd name="connsiteX17" fmla="*/ 49101 w 148443"/>
                <a:gd name="connsiteY17" fmla="*/ 4681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443" h="205537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2526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9343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D25D54-95FF-468C-AB89-8E0D54196A52}"/>
                </a:ext>
              </a:extLst>
            </p:cNvPr>
            <p:cNvSpPr/>
            <p:nvPr/>
          </p:nvSpPr>
          <p:spPr>
            <a:xfrm>
              <a:off x="2812166" y="865245"/>
              <a:ext cx="148444" cy="205537"/>
            </a:xfrm>
            <a:custGeom>
              <a:avLst/>
              <a:gdLst>
                <a:gd name="connsiteX0" fmla="*/ 157579 w 148443"/>
                <a:gd name="connsiteY0" fmla="*/ 205537 h 205537"/>
                <a:gd name="connsiteX1" fmla="*/ 122181 w 148443"/>
                <a:gd name="connsiteY1" fmla="*/ 205537 h 205537"/>
                <a:gd name="connsiteX2" fmla="*/ 39966 w 148443"/>
                <a:gd name="connsiteY2" fmla="*/ 79931 h 205537"/>
                <a:gd name="connsiteX3" fmla="*/ 39966 w 148443"/>
                <a:gd name="connsiteY3" fmla="*/ 205537 h 205537"/>
                <a:gd name="connsiteX4" fmla="*/ 0 w 148443"/>
                <a:gd name="connsiteY4" fmla="*/ 205537 h 205537"/>
                <a:gd name="connsiteX5" fmla="*/ 0 w 148443"/>
                <a:gd name="connsiteY5" fmla="*/ 0 h 205537"/>
                <a:gd name="connsiteX6" fmla="*/ 35398 w 148443"/>
                <a:gd name="connsiteY6" fmla="*/ 0 h 205537"/>
                <a:gd name="connsiteX7" fmla="*/ 117613 w 148443"/>
                <a:gd name="connsiteY7" fmla="*/ 125606 h 205537"/>
                <a:gd name="connsiteX8" fmla="*/ 117613 w 148443"/>
                <a:gd name="connsiteY8" fmla="*/ 0 h 205537"/>
                <a:gd name="connsiteX9" fmla="*/ 157579 w 148443"/>
                <a:gd name="connsiteY9" fmla="*/ 0 h 205537"/>
                <a:gd name="connsiteX10" fmla="*/ 157579 w 148443"/>
                <a:gd name="connsiteY10" fmla="*/ 20553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443" h="205537">
                  <a:moveTo>
                    <a:pt x="157579" y="205537"/>
                  </a:moveTo>
                  <a:lnTo>
                    <a:pt x="122181" y="205537"/>
                  </a:lnTo>
                  <a:lnTo>
                    <a:pt x="39966" y="7993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5398" y="0"/>
                  </a:lnTo>
                  <a:lnTo>
                    <a:pt x="117613" y="125606"/>
                  </a:lnTo>
                  <a:lnTo>
                    <a:pt x="117613" y="0"/>
                  </a:lnTo>
                  <a:lnTo>
                    <a:pt x="157579" y="0"/>
                  </a:lnTo>
                  <a:lnTo>
                    <a:pt x="157579" y="205537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F9609A-B1C1-4937-B896-020266F7FA8B}"/>
                </a:ext>
              </a:extLst>
            </p:cNvPr>
            <p:cNvSpPr/>
            <p:nvPr/>
          </p:nvSpPr>
          <p:spPr>
            <a:xfrm>
              <a:off x="3024554" y="862961"/>
              <a:ext cx="148444" cy="205537"/>
            </a:xfrm>
            <a:custGeom>
              <a:avLst/>
              <a:gdLst>
                <a:gd name="connsiteX0" fmla="*/ 153011 w 148443"/>
                <a:gd name="connsiteY0" fmla="*/ 66229 h 205537"/>
                <a:gd name="connsiteX1" fmla="*/ 111904 w 148443"/>
                <a:gd name="connsiteY1" fmla="*/ 66229 h 205537"/>
                <a:gd name="connsiteX2" fmla="*/ 75364 w 148443"/>
                <a:gd name="connsiteY2" fmla="*/ 36540 h 205537"/>
                <a:gd name="connsiteX3" fmla="*/ 50242 w 148443"/>
                <a:gd name="connsiteY3" fmla="*/ 47959 h 205537"/>
                <a:gd name="connsiteX4" fmla="*/ 39966 w 148443"/>
                <a:gd name="connsiteY4" fmla="*/ 106194 h 205537"/>
                <a:gd name="connsiteX5" fmla="*/ 50242 w 148443"/>
                <a:gd name="connsiteY5" fmla="*/ 164430 h 205537"/>
                <a:gd name="connsiteX6" fmla="*/ 75364 w 148443"/>
                <a:gd name="connsiteY6" fmla="*/ 174707 h 205537"/>
                <a:gd name="connsiteX7" fmla="*/ 103911 w 148443"/>
                <a:gd name="connsiteY7" fmla="*/ 163288 h 205537"/>
                <a:gd name="connsiteX8" fmla="*/ 113045 w 148443"/>
                <a:gd name="connsiteY8" fmla="*/ 135883 h 205537"/>
                <a:gd name="connsiteX9" fmla="*/ 113045 w 148443"/>
                <a:gd name="connsiteY9" fmla="*/ 127890 h 205537"/>
                <a:gd name="connsiteX10" fmla="*/ 75364 w 148443"/>
                <a:gd name="connsiteY10" fmla="*/ 127890 h 205537"/>
                <a:gd name="connsiteX11" fmla="*/ 75364 w 148443"/>
                <a:gd name="connsiteY11" fmla="*/ 93634 h 205537"/>
                <a:gd name="connsiteX12" fmla="*/ 153011 w 148443"/>
                <a:gd name="connsiteY12" fmla="*/ 93634 h 205537"/>
                <a:gd name="connsiteX13" fmla="*/ 153011 w 148443"/>
                <a:gd name="connsiteY13" fmla="*/ 123322 h 205537"/>
                <a:gd name="connsiteX14" fmla="*/ 133599 w 148443"/>
                <a:gd name="connsiteY14" fmla="*/ 186125 h 205537"/>
                <a:gd name="connsiteX15" fmla="*/ 75364 w 148443"/>
                <a:gd name="connsiteY15" fmla="*/ 210105 h 205537"/>
                <a:gd name="connsiteX16" fmla="*/ 20554 w 148443"/>
                <a:gd name="connsiteY16" fmla="*/ 188409 h 205537"/>
                <a:gd name="connsiteX17" fmla="*/ 0 w 148443"/>
                <a:gd name="connsiteY17" fmla="*/ 105052 h 205537"/>
                <a:gd name="connsiteX18" fmla="*/ 20554 w 148443"/>
                <a:gd name="connsiteY18" fmla="*/ 21696 h 205537"/>
                <a:gd name="connsiteX19" fmla="*/ 75364 w 148443"/>
                <a:gd name="connsiteY19" fmla="*/ 0 h 205537"/>
                <a:gd name="connsiteX20" fmla="*/ 153011 w 148443"/>
                <a:gd name="connsiteY20" fmla="*/ 66229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8443" h="205537">
                  <a:moveTo>
                    <a:pt x="153011" y="66229"/>
                  </a:moveTo>
                  <a:lnTo>
                    <a:pt x="111904" y="66229"/>
                  </a:lnTo>
                  <a:cubicBezTo>
                    <a:pt x="107336" y="46817"/>
                    <a:pt x="95917" y="36540"/>
                    <a:pt x="75364" y="36540"/>
                  </a:cubicBezTo>
                  <a:cubicBezTo>
                    <a:pt x="63945" y="36540"/>
                    <a:pt x="55952" y="41107"/>
                    <a:pt x="50242" y="47959"/>
                  </a:cubicBezTo>
                  <a:cubicBezTo>
                    <a:pt x="42249" y="57094"/>
                    <a:pt x="39966" y="66229"/>
                    <a:pt x="39966" y="106194"/>
                  </a:cubicBezTo>
                  <a:cubicBezTo>
                    <a:pt x="39966" y="145018"/>
                    <a:pt x="42249" y="155295"/>
                    <a:pt x="50242" y="164430"/>
                  </a:cubicBezTo>
                  <a:cubicBezTo>
                    <a:pt x="55952" y="171281"/>
                    <a:pt x="65087" y="174707"/>
                    <a:pt x="75364" y="174707"/>
                  </a:cubicBezTo>
                  <a:cubicBezTo>
                    <a:pt x="87924" y="174707"/>
                    <a:pt x="98201" y="170139"/>
                    <a:pt x="103911" y="163288"/>
                  </a:cubicBezTo>
                  <a:cubicBezTo>
                    <a:pt x="110762" y="155295"/>
                    <a:pt x="113045" y="146160"/>
                    <a:pt x="113045" y="135883"/>
                  </a:cubicBezTo>
                  <a:lnTo>
                    <a:pt x="113045" y="127890"/>
                  </a:lnTo>
                  <a:lnTo>
                    <a:pt x="75364" y="127890"/>
                  </a:lnTo>
                  <a:lnTo>
                    <a:pt x="75364" y="93634"/>
                  </a:lnTo>
                  <a:lnTo>
                    <a:pt x="153011" y="93634"/>
                  </a:lnTo>
                  <a:lnTo>
                    <a:pt x="153011" y="123322"/>
                  </a:lnTo>
                  <a:cubicBezTo>
                    <a:pt x="153011" y="153011"/>
                    <a:pt x="147302" y="171281"/>
                    <a:pt x="133599" y="186125"/>
                  </a:cubicBezTo>
                  <a:cubicBezTo>
                    <a:pt x="117613" y="203254"/>
                    <a:pt x="97059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5398" y="7993"/>
                    <a:pt x="52526" y="0"/>
                    <a:pt x="75364" y="0"/>
                  </a:cubicBezTo>
                  <a:cubicBezTo>
                    <a:pt x="123322" y="0"/>
                    <a:pt x="148444" y="30831"/>
                    <a:pt x="153011" y="66229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27481FF-F114-4FFF-811F-F0B7771515B3}"/>
                </a:ext>
              </a:extLst>
            </p:cNvPr>
            <p:cNvSpPr/>
            <p:nvPr/>
          </p:nvSpPr>
          <p:spPr>
            <a:xfrm>
              <a:off x="3226666" y="862961"/>
              <a:ext cx="148444" cy="205537"/>
            </a:xfrm>
            <a:custGeom>
              <a:avLst/>
              <a:gdLst>
                <a:gd name="connsiteX0" fmla="*/ 130174 w 148443"/>
                <a:gd name="connsiteY0" fmla="*/ 21696 h 205537"/>
                <a:gd name="connsiteX1" fmla="*/ 150727 w 148443"/>
                <a:gd name="connsiteY1" fmla="*/ 105052 h 205537"/>
                <a:gd name="connsiteX2" fmla="*/ 130174 w 148443"/>
                <a:gd name="connsiteY2" fmla="*/ 188409 h 205537"/>
                <a:gd name="connsiteX3" fmla="*/ 75364 w 148443"/>
                <a:gd name="connsiteY3" fmla="*/ 210105 h 205537"/>
                <a:gd name="connsiteX4" fmla="*/ 20554 w 148443"/>
                <a:gd name="connsiteY4" fmla="*/ 188409 h 205537"/>
                <a:gd name="connsiteX5" fmla="*/ 0 w 148443"/>
                <a:gd name="connsiteY5" fmla="*/ 105052 h 205537"/>
                <a:gd name="connsiteX6" fmla="*/ 20554 w 148443"/>
                <a:gd name="connsiteY6" fmla="*/ 21696 h 205537"/>
                <a:gd name="connsiteX7" fmla="*/ 75364 w 148443"/>
                <a:gd name="connsiteY7" fmla="*/ 0 h 205537"/>
                <a:gd name="connsiteX8" fmla="*/ 130174 w 148443"/>
                <a:gd name="connsiteY8" fmla="*/ 21696 h 205537"/>
                <a:gd name="connsiteX9" fmla="*/ 49101 w 148443"/>
                <a:gd name="connsiteY9" fmla="*/ 46817 h 205537"/>
                <a:gd name="connsiteX10" fmla="*/ 38824 w 148443"/>
                <a:gd name="connsiteY10" fmla="*/ 105052 h 205537"/>
                <a:gd name="connsiteX11" fmla="*/ 49101 w 148443"/>
                <a:gd name="connsiteY11" fmla="*/ 162146 h 205537"/>
                <a:gd name="connsiteX12" fmla="*/ 75364 w 148443"/>
                <a:gd name="connsiteY12" fmla="*/ 173565 h 205537"/>
                <a:gd name="connsiteX13" fmla="*/ 101627 w 148443"/>
                <a:gd name="connsiteY13" fmla="*/ 162146 h 205537"/>
                <a:gd name="connsiteX14" fmla="*/ 111904 w 148443"/>
                <a:gd name="connsiteY14" fmla="*/ 105052 h 205537"/>
                <a:gd name="connsiteX15" fmla="*/ 101627 w 148443"/>
                <a:gd name="connsiteY15" fmla="*/ 46817 h 205537"/>
                <a:gd name="connsiteX16" fmla="*/ 75364 w 148443"/>
                <a:gd name="connsiteY16" fmla="*/ 35398 h 205537"/>
                <a:gd name="connsiteX17" fmla="*/ 49101 w 148443"/>
                <a:gd name="connsiteY17" fmla="*/ 46817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8443" h="205537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8201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C96886-8CD1-420A-8554-86CA3A43BCF1}"/>
                </a:ext>
              </a:extLst>
            </p:cNvPr>
            <p:cNvSpPr/>
            <p:nvPr/>
          </p:nvSpPr>
          <p:spPr>
            <a:xfrm>
              <a:off x="3432203" y="865245"/>
              <a:ext cx="148444" cy="205537"/>
            </a:xfrm>
            <a:custGeom>
              <a:avLst/>
              <a:gdLst>
                <a:gd name="connsiteX0" fmla="*/ 74222 w 148443"/>
                <a:gd name="connsiteY0" fmla="*/ 0 h 205537"/>
                <a:gd name="connsiteX1" fmla="*/ 137025 w 148443"/>
                <a:gd name="connsiteY1" fmla="*/ 29689 h 205537"/>
                <a:gd name="connsiteX2" fmla="*/ 149585 w 148443"/>
                <a:gd name="connsiteY2" fmla="*/ 102769 h 205537"/>
                <a:gd name="connsiteX3" fmla="*/ 137025 w 148443"/>
                <a:gd name="connsiteY3" fmla="*/ 175849 h 205537"/>
                <a:gd name="connsiteX4" fmla="*/ 74222 w 148443"/>
                <a:gd name="connsiteY4" fmla="*/ 205537 h 205537"/>
                <a:gd name="connsiteX5" fmla="*/ 0 w 148443"/>
                <a:gd name="connsiteY5" fmla="*/ 205537 h 205537"/>
                <a:gd name="connsiteX6" fmla="*/ 0 w 148443"/>
                <a:gd name="connsiteY6" fmla="*/ 0 h 205537"/>
                <a:gd name="connsiteX7" fmla="*/ 74222 w 148443"/>
                <a:gd name="connsiteY7" fmla="*/ 0 h 205537"/>
                <a:gd name="connsiteX8" fmla="*/ 39966 w 148443"/>
                <a:gd name="connsiteY8" fmla="*/ 35398 h 205537"/>
                <a:gd name="connsiteX9" fmla="*/ 39966 w 148443"/>
                <a:gd name="connsiteY9" fmla="*/ 170139 h 205537"/>
                <a:gd name="connsiteX10" fmla="*/ 70796 w 148443"/>
                <a:gd name="connsiteY10" fmla="*/ 170139 h 205537"/>
                <a:gd name="connsiteX11" fmla="*/ 100485 w 148443"/>
                <a:gd name="connsiteY11" fmla="*/ 157579 h 205537"/>
                <a:gd name="connsiteX12" fmla="*/ 108478 w 148443"/>
                <a:gd name="connsiteY12" fmla="*/ 102769 h 205537"/>
                <a:gd name="connsiteX13" fmla="*/ 100485 w 148443"/>
                <a:gd name="connsiteY13" fmla="*/ 47959 h 205537"/>
                <a:gd name="connsiteX14" fmla="*/ 70796 w 148443"/>
                <a:gd name="connsiteY14" fmla="*/ 35398 h 205537"/>
                <a:gd name="connsiteX15" fmla="*/ 39966 w 148443"/>
                <a:gd name="connsiteY15" fmla="*/ 35398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443" h="205537">
                  <a:moveTo>
                    <a:pt x="74222" y="0"/>
                  </a:moveTo>
                  <a:cubicBezTo>
                    <a:pt x="102769" y="0"/>
                    <a:pt x="122180" y="10277"/>
                    <a:pt x="137025" y="29689"/>
                  </a:cubicBezTo>
                  <a:cubicBezTo>
                    <a:pt x="149585" y="46817"/>
                    <a:pt x="149585" y="68512"/>
                    <a:pt x="149585" y="102769"/>
                  </a:cubicBezTo>
                  <a:cubicBezTo>
                    <a:pt x="149585" y="137025"/>
                    <a:pt x="149585" y="157579"/>
                    <a:pt x="137025" y="175849"/>
                  </a:cubicBezTo>
                  <a:cubicBezTo>
                    <a:pt x="123322" y="195260"/>
                    <a:pt x="102769" y="205537"/>
                    <a:pt x="74222" y="205537"/>
                  </a:cubicBezTo>
                  <a:lnTo>
                    <a:pt x="0" y="205537"/>
                  </a:lnTo>
                  <a:lnTo>
                    <a:pt x="0" y="0"/>
                  </a:lnTo>
                  <a:lnTo>
                    <a:pt x="74222" y="0"/>
                  </a:lnTo>
                  <a:close/>
                  <a:moveTo>
                    <a:pt x="39966" y="35398"/>
                  </a:moveTo>
                  <a:lnTo>
                    <a:pt x="39966" y="170139"/>
                  </a:lnTo>
                  <a:lnTo>
                    <a:pt x="70796" y="170139"/>
                  </a:lnTo>
                  <a:cubicBezTo>
                    <a:pt x="84499" y="170139"/>
                    <a:pt x="94776" y="165572"/>
                    <a:pt x="100485" y="157579"/>
                  </a:cubicBezTo>
                  <a:cubicBezTo>
                    <a:pt x="108478" y="148444"/>
                    <a:pt x="108478" y="135883"/>
                    <a:pt x="108478" y="102769"/>
                  </a:cubicBezTo>
                  <a:cubicBezTo>
                    <a:pt x="108478" y="70796"/>
                    <a:pt x="107336" y="57094"/>
                    <a:pt x="100485" y="47959"/>
                  </a:cubicBezTo>
                  <a:cubicBezTo>
                    <a:pt x="93634" y="39966"/>
                    <a:pt x="84499" y="35398"/>
                    <a:pt x="70796" y="35398"/>
                  </a:cubicBezTo>
                  <a:lnTo>
                    <a:pt x="39966" y="35398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5A5192D-133F-4034-A251-0B43379256BE}"/>
                </a:ext>
              </a:extLst>
            </p:cNvPr>
            <p:cNvSpPr/>
            <p:nvPr/>
          </p:nvSpPr>
          <p:spPr>
            <a:xfrm>
              <a:off x="3635457" y="865245"/>
              <a:ext cx="148444" cy="205537"/>
            </a:xfrm>
            <a:custGeom>
              <a:avLst/>
              <a:gdLst>
                <a:gd name="connsiteX0" fmla="*/ 83357 w 148443"/>
                <a:gd name="connsiteY0" fmla="*/ 0 h 205537"/>
                <a:gd name="connsiteX1" fmla="*/ 147302 w 148443"/>
                <a:gd name="connsiteY1" fmla="*/ 58236 h 205537"/>
                <a:gd name="connsiteX2" fmla="*/ 122180 w 148443"/>
                <a:gd name="connsiteY2" fmla="*/ 100485 h 205537"/>
                <a:gd name="connsiteX3" fmla="*/ 150727 w 148443"/>
                <a:gd name="connsiteY3" fmla="*/ 147302 h 205537"/>
                <a:gd name="connsiteX4" fmla="*/ 86782 w 148443"/>
                <a:gd name="connsiteY4" fmla="*/ 206679 h 205537"/>
                <a:gd name="connsiteX5" fmla="*/ 0 w 148443"/>
                <a:gd name="connsiteY5" fmla="*/ 206679 h 205537"/>
                <a:gd name="connsiteX6" fmla="*/ 0 w 148443"/>
                <a:gd name="connsiteY6" fmla="*/ 0 h 205537"/>
                <a:gd name="connsiteX7" fmla="*/ 83357 w 148443"/>
                <a:gd name="connsiteY7" fmla="*/ 0 h 205537"/>
                <a:gd name="connsiteX8" fmla="*/ 41107 w 148443"/>
                <a:gd name="connsiteY8" fmla="*/ 35398 h 205537"/>
                <a:gd name="connsiteX9" fmla="*/ 41107 w 148443"/>
                <a:gd name="connsiteY9" fmla="*/ 83357 h 205537"/>
                <a:gd name="connsiteX10" fmla="*/ 81073 w 148443"/>
                <a:gd name="connsiteY10" fmla="*/ 83357 h 205537"/>
                <a:gd name="connsiteX11" fmla="*/ 107336 w 148443"/>
                <a:gd name="connsiteY11" fmla="*/ 59377 h 205537"/>
                <a:gd name="connsiteX12" fmla="*/ 81073 w 148443"/>
                <a:gd name="connsiteY12" fmla="*/ 35398 h 205537"/>
                <a:gd name="connsiteX13" fmla="*/ 41107 w 148443"/>
                <a:gd name="connsiteY13" fmla="*/ 35398 h 205537"/>
                <a:gd name="connsiteX14" fmla="*/ 41107 w 148443"/>
                <a:gd name="connsiteY14" fmla="*/ 118755 h 205537"/>
                <a:gd name="connsiteX15" fmla="*/ 41107 w 148443"/>
                <a:gd name="connsiteY15" fmla="*/ 168997 h 205537"/>
                <a:gd name="connsiteX16" fmla="*/ 83357 w 148443"/>
                <a:gd name="connsiteY16" fmla="*/ 168997 h 205537"/>
                <a:gd name="connsiteX17" fmla="*/ 110762 w 148443"/>
                <a:gd name="connsiteY17" fmla="*/ 143876 h 205537"/>
                <a:gd name="connsiteX18" fmla="*/ 83357 w 148443"/>
                <a:gd name="connsiteY18" fmla="*/ 118755 h 205537"/>
                <a:gd name="connsiteX19" fmla="*/ 41107 w 148443"/>
                <a:gd name="connsiteY19" fmla="*/ 118755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8443" h="205537">
                  <a:moveTo>
                    <a:pt x="83357" y="0"/>
                  </a:moveTo>
                  <a:cubicBezTo>
                    <a:pt x="124464" y="0"/>
                    <a:pt x="147302" y="22837"/>
                    <a:pt x="147302" y="58236"/>
                  </a:cubicBezTo>
                  <a:cubicBezTo>
                    <a:pt x="147302" y="81073"/>
                    <a:pt x="132457" y="95917"/>
                    <a:pt x="122180" y="100485"/>
                  </a:cubicBezTo>
                  <a:cubicBezTo>
                    <a:pt x="134741" y="106194"/>
                    <a:pt x="150727" y="118755"/>
                    <a:pt x="150727" y="147302"/>
                  </a:cubicBezTo>
                  <a:cubicBezTo>
                    <a:pt x="150727" y="186125"/>
                    <a:pt x="124464" y="206679"/>
                    <a:pt x="86782" y="206679"/>
                  </a:cubicBezTo>
                  <a:lnTo>
                    <a:pt x="0" y="206679"/>
                  </a:lnTo>
                  <a:lnTo>
                    <a:pt x="0" y="0"/>
                  </a:lnTo>
                  <a:lnTo>
                    <a:pt x="83357" y="0"/>
                  </a:lnTo>
                  <a:close/>
                  <a:moveTo>
                    <a:pt x="41107" y="35398"/>
                  </a:moveTo>
                  <a:lnTo>
                    <a:pt x="41107" y="83357"/>
                  </a:lnTo>
                  <a:lnTo>
                    <a:pt x="81073" y="83357"/>
                  </a:lnTo>
                  <a:cubicBezTo>
                    <a:pt x="98201" y="83357"/>
                    <a:pt x="107336" y="74222"/>
                    <a:pt x="107336" y="59377"/>
                  </a:cubicBezTo>
                  <a:cubicBezTo>
                    <a:pt x="107336" y="45675"/>
                    <a:pt x="98201" y="35398"/>
                    <a:pt x="81073" y="35398"/>
                  </a:cubicBezTo>
                  <a:lnTo>
                    <a:pt x="41107" y="35398"/>
                  </a:lnTo>
                  <a:close/>
                  <a:moveTo>
                    <a:pt x="41107" y="118755"/>
                  </a:moveTo>
                  <a:lnTo>
                    <a:pt x="41107" y="168997"/>
                  </a:lnTo>
                  <a:lnTo>
                    <a:pt x="83357" y="168997"/>
                  </a:lnTo>
                  <a:cubicBezTo>
                    <a:pt x="101627" y="168997"/>
                    <a:pt x="110762" y="157579"/>
                    <a:pt x="110762" y="143876"/>
                  </a:cubicBezTo>
                  <a:cubicBezTo>
                    <a:pt x="110762" y="130174"/>
                    <a:pt x="101627" y="118755"/>
                    <a:pt x="83357" y="118755"/>
                  </a:cubicBezTo>
                  <a:lnTo>
                    <a:pt x="41107" y="118755"/>
                  </a:lnTo>
                  <a:close/>
                </a:path>
              </a:pathLst>
            </a:custGeom>
            <a:solidFill>
              <a:srgbClr val="13AA4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14">
              <a:extLst>
                <a:ext uri="{FF2B5EF4-FFF2-40B4-BE49-F238E27FC236}">
                  <a16:creationId xmlns:a16="http://schemas.microsoft.com/office/drawing/2014/main" id="{5305EA0D-A44A-4594-804F-BAB20E0C3950}"/>
                </a:ext>
              </a:extLst>
            </p:cNvPr>
            <p:cNvGrpSpPr/>
            <p:nvPr/>
          </p:nvGrpSpPr>
          <p:grpSpPr>
            <a:xfrm>
              <a:off x="4061375" y="865245"/>
              <a:ext cx="228375" cy="205537"/>
              <a:chOff x="4061375" y="865245"/>
              <a:chExt cx="228375" cy="205537"/>
            </a:xfrm>
            <a:solidFill>
              <a:srgbClr val="FFFFFF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8021D3D-F788-47B6-9453-06A26C46070C}"/>
                  </a:ext>
                </a:extLst>
              </p:cNvPr>
              <p:cNvSpPr/>
              <p:nvPr/>
            </p:nvSpPr>
            <p:spPr>
              <a:xfrm>
                <a:off x="4061375" y="865245"/>
                <a:ext cx="91350" cy="205537"/>
              </a:xfrm>
              <a:custGeom>
                <a:avLst/>
                <a:gdLst>
                  <a:gd name="connsiteX0" fmla="*/ 71938 w 91349"/>
                  <a:gd name="connsiteY0" fmla="*/ 205537 h 205537"/>
                  <a:gd name="connsiteX1" fmla="*/ 43391 w 91349"/>
                  <a:gd name="connsiteY1" fmla="*/ 195260 h 205537"/>
                  <a:gd name="connsiteX2" fmla="*/ 31972 w 91349"/>
                  <a:gd name="connsiteY2" fmla="*/ 167855 h 205537"/>
                  <a:gd name="connsiteX3" fmla="*/ 31972 w 91349"/>
                  <a:gd name="connsiteY3" fmla="*/ 139309 h 205537"/>
                  <a:gd name="connsiteX4" fmla="*/ 27405 w 91349"/>
                  <a:gd name="connsiteY4" fmla="*/ 124464 h 205537"/>
                  <a:gd name="connsiteX5" fmla="*/ 13702 w 91349"/>
                  <a:gd name="connsiteY5" fmla="*/ 119897 h 205537"/>
                  <a:gd name="connsiteX6" fmla="*/ 0 w 91349"/>
                  <a:gd name="connsiteY6" fmla="*/ 119897 h 205537"/>
                  <a:gd name="connsiteX7" fmla="*/ 0 w 91349"/>
                  <a:gd name="connsiteY7" fmla="*/ 84499 h 205537"/>
                  <a:gd name="connsiteX8" fmla="*/ 13702 w 91349"/>
                  <a:gd name="connsiteY8" fmla="*/ 84499 h 205537"/>
                  <a:gd name="connsiteX9" fmla="*/ 27405 w 91349"/>
                  <a:gd name="connsiteY9" fmla="*/ 79931 h 205537"/>
                  <a:gd name="connsiteX10" fmla="*/ 31972 w 91349"/>
                  <a:gd name="connsiteY10" fmla="*/ 65087 h 205537"/>
                  <a:gd name="connsiteX11" fmla="*/ 31972 w 91349"/>
                  <a:gd name="connsiteY11" fmla="*/ 37682 h 205537"/>
                  <a:gd name="connsiteX12" fmla="*/ 43391 w 91349"/>
                  <a:gd name="connsiteY12" fmla="*/ 10277 h 205537"/>
                  <a:gd name="connsiteX13" fmla="*/ 71938 w 91349"/>
                  <a:gd name="connsiteY13" fmla="*/ 0 h 205537"/>
                  <a:gd name="connsiteX14" fmla="*/ 98201 w 91349"/>
                  <a:gd name="connsiteY14" fmla="*/ 0 h 205537"/>
                  <a:gd name="connsiteX15" fmla="*/ 98201 w 91349"/>
                  <a:gd name="connsiteY15" fmla="*/ 35398 h 205537"/>
                  <a:gd name="connsiteX16" fmla="*/ 87924 w 91349"/>
                  <a:gd name="connsiteY16" fmla="*/ 35398 h 205537"/>
                  <a:gd name="connsiteX17" fmla="*/ 74222 w 91349"/>
                  <a:gd name="connsiteY17" fmla="*/ 38824 h 205537"/>
                  <a:gd name="connsiteX18" fmla="*/ 70796 w 91349"/>
                  <a:gd name="connsiteY18" fmla="*/ 53668 h 205537"/>
                  <a:gd name="connsiteX19" fmla="*/ 70796 w 91349"/>
                  <a:gd name="connsiteY19" fmla="*/ 78789 h 205537"/>
                  <a:gd name="connsiteX20" fmla="*/ 53668 w 91349"/>
                  <a:gd name="connsiteY20" fmla="*/ 102769 h 205537"/>
                  <a:gd name="connsiteX21" fmla="*/ 70796 w 91349"/>
                  <a:gd name="connsiteY21" fmla="*/ 126748 h 205537"/>
                  <a:gd name="connsiteX22" fmla="*/ 70796 w 91349"/>
                  <a:gd name="connsiteY22" fmla="*/ 151869 h 205537"/>
                  <a:gd name="connsiteX23" fmla="*/ 74222 w 91349"/>
                  <a:gd name="connsiteY23" fmla="*/ 166714 h 205537"/>
                  <a:gd name="connsiteX24" fmla="*/ 87924 w 91349"/>
                  <a:gd name="connsiteY24" fmla="*/ 170139 h 205537"/>
                  <a:gd name="connsiteX25" fmla="*/ 98201 w 91349"/>
                  <a:gd name="connsiteY25" fmla="*/ 170139 h 205537"/>
                  <a:gd name="connsiteX26" fmla="*/ 98201 w 91349"/>
                  <a:gd name="connsiteY26" fmla="*/ 205537 h 205537"/>
                  <a:gd name="connsiteX27" fmla="*/ 71938 w 91349"/>
                  <a:gd name="connsiteY27" fmla="*/ 205537 h 20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349" h="205537">
                    <a:moveTo>
                      <a:pt x="71938" y="205537"/>
                    </a:moveTo>
                    <a:cubicBezTo>
                      <a:pt x="59377" y="205537"/>
                      <a:pt x="50242" y="202112"/>
                      <a:pt x="43391" y="195260"/>
                    </a:cubicBezTo>
                    <a:cubicBezTo>
                      <a:pt x="35398" y="187267"/>
                      <a:pt x="31972" y="176990"/>
                      <a:pt x="31972" y="167855"/>
                    </a:cubicBezTo>
                    <a:lnTo>
                      <a:pt x="31972" y="139309"/>
                    </a:lnTo>
                    <a:cubicBezTo>
                      <a:pt x="31972" y="132457"/>
                      <a:pt x="30831" y="127890"/>
                      <a:pt x="27405" y="124464"/>
                    </a:cubicBezTo>
                    <a:cubicBezTo>
                      <a:pt x="23979" y="121039"/>
                      <a:pt x="20554" y="119897"/>
                      <a:pt x="13702" y="119897"/>
                    </a:cubicBezTo>
                    <a:lnTo>
                      <a:pt x="0" y="119897"/>
                    </a:lnTo>
                    <a:lnTo>
                      <a:pt x="0" y="84499"/>
                    </a:lnTo>
                    <a:lnTo>
                      <a:pt x="13702" y="84499"/>
                    </a:lnTo>
                    <a:cubicBezTo>
                      <a:pt x="19412" y="84499"/>
                      <a:pt x="23979" y="83357"/>
                      <a:pt x="27405" y="79931"/>
                    </a:cubicBezTo>
                    <a:cubicBezTo>
                      <a:pt x="30831" y="76506"/>
                      <a:pt x="31972" y="71938"/>
                      <a:pt x="31972" y="65087"/>
                    </a:cubicBezTo>
                    <a:lnTo>
                      <a:pt x="31972" y="37682"/>
                    </a:lnTo>
                    <a:cubicBezTo>
                      <a:pt x="31972" y="27405"/>
                      <a:pt x="35398" y="18270"/>
                      <a:pt x="43391" y="10277"/>
                    </a:cubicBezTo>
                    <a:cubicBezTo>
                      <a:pt x="49100" y="4567"/>
                      <a:pt x="59377" y="0"/>
                      <a:pt x="71938" y="0"/>
                    </a:cubicBezTo>
                    <a:lnTo>
                      <a:pt x="98201" y="0"/>
                    </a:lnTo>
                    <a:lnTo>
                      <a:pt x="98201" y="35398"/>
                    </a:lnTo>
                    <a:lnTo>
                      <a:pt x="87924" y="35398"/>
                    </a:lnTo>
                    <a:cubicBezTo>
                      <a:pt x="81073" y="35398"/>
                      <a:pt x="76506" y="36540"/>
                      <a:pt x="74222" y="38824"/>
                    </a:cubicBezTo>
                    <a:cubicBezTo>
                      <a:pt x="70796" y="42249"/>
                      <a:pt x="70796" y="45675"/>
                      <a:pt x="70796" y="53668"/>
                    </a:cubicBezTo>
                    <a:lnTo>
                      <a:pt x="70796" y="78789"/>
                    </a:lnTo>
                    <a:cubicBezTo>
                      <a:pt x="70796" y="98201"/>
                      <a:pt x="58235" y="101627"/>
                      <a:pt x="53668" y="102769"/>
                    </a:cubicBezTo>
                    <a:cubicBezTo>
                      <a:pt x="58235" y="103911"/>
                      <a:pt x="70796" y="107336"/>
                      <a:pt x="70796" y="126748"/>
                    </a:cubicBezTo>
                    <a:lnTo>
                      <a:pt x="70796" y="151869"/>
                    </a:lnTo>
                    <a:cubicBezTo>
                      <a:pt x="70796" y="159862"/>
                      <a:pt x="71938" y="164430"/>
                      <a:pt x="74222" y="166714"/>
                    </a:cubicBezTo>
                    <a:cubicBezTo>
                      <a:pt x="76506" y="168997"/>
                      <a:pt x="81073" y="170139"/>
                      <a:pt x="87924" y="170139"/>
                    </a:cubicBezTo>
                    <a:lnTo>
                      <a:pt x="98201" y="170139"/>
                    </a:lnTo>
                    <a:lnTo>
                      <a:pt x="98201" y="205537"/>
                    </a:lnTo>
                    <a:lnTo>
                      <a:pt x="71938" y="205537"/>
                    </a:lnTo>
                    <a:close/>
                  </a:path>
                </a:pathLst>
              </a:custGeom>
              <a:solidFill>
                <a:srgbClr val="FFFFF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9FD7DCC-09EF-4DF9-8C1F-380F4EC0A205}"/>
                  </a:ext>
                </a:extLst>
              </p:cNvPr>
              <p:cNvSpPr/>
              <p:nvPr/>
            </p:nvSpPr>
            <p:spPr>
              <a:xfrm>
                <a:off x="4201826" y="865245"/>
                <a:ext cx="91350" cy="205537"/>
              </a:xfrm>
              <a:custGeom>
                <a:avLst/>
                <a:gdLst>
                  <a:gd name="connsiteX0" fmla="*/ 26263 w 91349"/>
                  <a:gd name="connsiteY0" fmla="*/ 0 h 205537"/>
                  <a:gd name="connsiteX1" fmla="*/ 54810 w 91349"/>
                  <a:gd name="connsiteY1" fmla="*/ 10277 h 205537"/>
                  <a:gd name="connsiteX2" fmla="*/ 66229 w 91349"/>
                  <a:gd name="connsiteY2" fmla="*/ 37682 h 205537"/>
                  <a:gd name="connsiteX3" fmla="*/ 66229 w 91349"/>
                  <a:gd name="connsiteY3" fmla="*/ 66229 h 205537"/>
                  <a:gd name="connsiteX4" fmla="*/ 70796 w 91349"/>
                  <a:gd name="connsiteY4" fmla="*/ 81073 h 205537"/>
                  <a:gd name="connsiteX5" fmla="*/ 84499 w 91349"/>
                  <a:gd name="connsiteY5" fmla="*/ 85641 h 205537"/>
                  <a:gd name="connsiteX6" fmla="*/ 98201 w 91349"/>
                  <a:gd name="connsiteY6" fmla="*/ 85641 h 205537"/>
                  <a:gd name="connsiteX7" fmla="*/ 98201 w 91349"/>
                  <a:gd name="connsiteY7" fmla="*/ 121039 h 205537"/>
                  <a:gd name="connsiteX8" fmla="*/ 84499 w 91349"/>
                  <a:gd name="connsiteY8" fmla="*/ 121039 h 205537"/>
                  <a:gd name="connsiteX9" fmla="*/ 70796 w 91349"/>
                  <a:gd name="connsiteY9" fmla="*/ 125606 h 205537"/>
                  <a:gd name="connsiteX10" fmla="*/ 66229 w 91349"/>
                  <a:gd name="connsiteY10" fmla="*/ 140450 h 205537"/>
                  <a:gd name="connsiteX11" fmla="*/ 66229 w 91349"/>
                  <a:gd name="connsiteY11" fmla="*/ 168997 h 205537"/>
                  <a:gd name="connsiteX12" fmla="*/ 54810 w 91349"/>
                  <a:gd name="connsiteY12" fmla="*/ 196402 h 205537"/>
                  <a:gd name="connsiteX13" fmla="*/ 26263 w 91349"/>
                  <a:gd name="connsiteY13" fmla="*/ 206679 h 205537"/>
                  <a:gd name="connsiteX14" fmla="*/ 0 w 91349"/>
                  <a:gd name="connsiteY14" fmla="*/ 206679 h 205537"/>
                  <a:gd name="connsiteX15" fmla="*/ 0 w 91349"/>
                  <a:gd name="connsiteY15" fmla="*/ 171281 h 205537"/>
                  <a:gd name="connsiteX16" fmla="*/ 13703 w 91349"/>
                  <a:gd name="connsiteY16" fmla="*/ 171281 h 205537"/>
                  <a:gd name="connsiteX17" fmla="*/ 23979 w 91349"/>
                  <a:gd name="connsiteY17" fmla="*/ 167855 h 205537"/>
                  <a:gd name="connsiteX18" fmla="*/ 27405 w 91349"/>
                  <a:gd name="connsiteY18" fmla="*/ 153011 h 205537"/>
                  <a:gd name="connsiteX19" fmla="*/ 27405 w 91349"/>
                  <a:gd name="connsiteY19" fmla="*/ 127890 h 205537"/>
                  <a:gd name="connsiteX20" fmla="*/ 44533 w 91349"/>
                  <a:gd name="connsiteY20" fmla="*/ 103911 h 205537"/>
                  <a:gd name="connsiteX21" fmla="*/ 27405 w 91349"/>
                  <a:gd name="connsiteY21" fmla="*/ 79931 h 205537"/>
                  <a:gd name="connsiteX22" fmla="*/ 27405 w 91349"/>
                  <a:gd name="connsiteY22" fmla="*/ 53668 h 205537"/>
                  <a:gd name="connsiteX23" fmla="*/ 23979 w 91349"/>
                  <a:gd name="connsiteY23" fmla="*/ 38824 h 205537"/>
                  <a:gd name="connsiteX24" fmla="*/ 10277 w 91349"/>
                  <a:gd name="connsiteY24" fmla="*/ 35398 h 205537"/>
                  <a:gd name="connsiteX25" fmla="*/ 0 w 91349"/>
                  <a:gd name="connsiteY25" fmla="*/ 35398 h 205537"/>
                  <a:gd name="connsiteX26" fmla="*/ 0 w 91349"/>
                  <a:gd name="connsiteY26" fmla="*/ 0 h 205537"/>
                  <a:gd name="connsiteX27" fmla="*/ 26263 w 91349"/>
                  <a:gd name="connsiteY27" fmla="*/ 0 h 205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1349" h="205537">
                    <a:moveTo>
                      <a:pt x="26263" y="0"/>
                    </a:moveTo>
                    <a:cubicBezTo>
                      <a:pt x="38824" y="0"/>
                      <a:pt x="47959" y="3426"/>
                      <a:pt x="54810" y="10277"/>
                    </a:cubicBezTo>
                    <a:cubicBezTo>
                      <a:pt x="62803" y="18270"/>
                      <a:pt x="66229" y="28547"/>
                      <a:pt x="66229" y="37682"/>
                    </a:cubicBezTo>
                    <a:lnTo>
                      <a:pt x="66229" y="66229"/>
                    </a:lnTo>
                    <a:cubicBezTo>
                      <a:pt x="66229" y="73080"/>
                      <a:pt x="67371" y="77647"/>
                      <a:pt x="70796" y="81073"/>
                    </a:cubicBezTo>
                    <a:cubicBezTo>
                      <a:pt x="74222" y="84499"/>
                      <a:pt x="77647" y="85641"/>
                      <a:pt x="84499" y="85641"/>
                    </a:cubicBezTo>
                    <a:lnTo>
                      <a:pt x="98201" y="85641"/>
                    </a:lnTo>
                    <a:lnTo>
                      <a:pt x="98201" y="121039"/>
                    </a:lnTo>
                    <a:lnTo>
                      <a:pt x="84499" y="121039"/>
                    </a:lnTo>
                    <a:cubicBezTo>
                      <a:pt x="78789" y="121039"/>
                      <a:pt x="74222" y="122180"/>
                      <a:pt x="70796" y="125606"/>
                    </a:cubicBezTo>
                    <a:cubicBezTo>
                      <a:pt x="67371" y="129032"/>
                      <a:pt x="66229" y="133599"/>
                      <a:pt x="66229" y="140450"/>
                    </a:cubicBezTo>
                    <a:lnTo>
                      <a:pt x="66229" y="168997"/>
                    </a:lnTo>
                    <a:cubicBezTo>
                      <a:pt x="66229" y="179274"/>
                      <a:pt x="62803" y="188409"/>
                      <a:pt x="54810" y="196402"/>
                    </a:cubicBezTo>
                    <a:cubicBezTo>
                      <a:pt x="49101" y="202112"/>
                      <a:pt x="38824" y="206679"/>
                      <a:pt x="26263" y="206679"/>
                    </a:cubicBezTo>
                    <a:lnTo>
                      <a:pt x="0" y="206679"/>
                    </a:lnTo>
                    <a:lnTo>
                      <a:pt x="0" y="171281"/>
                    </a:lnTo>
                    <a:lnTo>
                      <a:pt x="13703" y="171281"/>
                    </a:lnTo>
                    <a:cubicBezTo>
                      <a:pt x="20554" y="171281"/>
                      <a:pt x="21696" y="170139"/>
                      <a:pt x="23979" y="167855"/>
                    </a:cubicBezTo>
                    <a:cubicBezTo>
                      <a:pt x="27405" y="164430"/>
                      <a:pt x="27405" y="161004"/>
                      <a:pt x="27405" y="153011"/>
                    </a:cubicBezTo>
                    <a:lnTo>
                      <a:pt x="27405" y="127890"/>
                    </a:lnTo>
                    <a:cubicBezTo>
                      <a:pt x="27405" y="108478"/>
                      <a:pt x="39966" y="105052"/>
                      <a:pt x="44533" y="103911"/>
                    </a:cubicBezTo>
                    <a:cubicBezTo>
                      <a:pt x="39966" y="102769"/>
                      <a:pt x="27405" y="99343"/>
                      <a:pt x="27405" y="79931"/>
                    </a:cubicBezTo>
                    <a:lnTo>
                      <a:pt x="27405" y="53668"/>
                    </a:lnTo>
                    <a:cubicBezTo>
                      <a:pt x="27405" y="45675"/>
                      <a:pt x="26263" y="41107"/>
                      <a:pt x="23979" y="38824"/>
                    </a:cubicBezTo>
                    <a:cubicBezTo>
                      <a:pt x="21696" y="36540"/>
                      <a:pt x="17128" y="35398"/>
                      <a:pt x="10277" y="35398"/>
                    </a:cubicBezTo>
                    <a:lnTo>
                      <a:pt x="0" y="35398"/>
                    </a:lnTo>
                    <a:lnTo>
                      <a:pt x="0" y="0"/>
                    </a:lnTo>
                    <a:lnTo>
                      <a:pt x="262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14">
              <a:extLst>
                <a:ext uri="{FF2B5EF4-FFF2-40B4-BE49-F238E27FC236}">
                  <a16:creationId xmlns:a16="http://schemas.microsoft.com/office/drawing/2014/main" id="{88C43772-F793-42D5-8908-AF368F35263E}"/>
                </a:ext>
              </a:extLst>
            </p:cNvPr>
            <p:cNvGrpSpPr/>
            <p:nvPr/>
          </p:nvGrpSpPr>
          <p:grpSpPr>
            <a:xfrm>
              <a:off x="4154966" y="912062"/>
              <a:ext cx="45675" cy="114187"/>
              <a:chOff x="4154966" y="912062"/>
              <a:chExt cx="45675" cy="114187"/>
            </a:xfrm>
            <a:solidFill>
              <a:schemeClr val="accent1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F688B54-CFE9-43CA-A1C5-5D7EF63F005C}"/>
                  </a:ext>
                </a:extLst>
              </p:cNvPr>
              <p:cNvSpPr/>
              <p:nvPr/>
            </p:nvSpPr>
            <p:spPr>
              <a:xfrm>
                <a:off x="4154966" y="912062"/>
                <a:ext cx="45675" cy="91350"/>
              </a:xfrm>
              <a:custGeom>
                <a:avLst/>
                <a:gdLst>
                  <a:gd name="connsiteX0" fmla="*/ 50286 w 45674"/>
                  <a:gd name="connsiteY0" fmla="*/ 45675 h 91349"/>
                  <a:gd name="connsiteX1" fmla="*/ 28590 w 45674"/>
                  <a:gd name="connsiteY1" fmla="*/ 6851 h 91349"/>
                  <a:gd name="connsiteX2" fmla="*/ 25165 w 45674"/>
                  <a:gd name="connsiteY2" fmla="*/ 0 h 91349"/>
                  <a:gd name="connsiteX3" fmla="*/ 25165 w 45674"/>
                  <a:gd name="connsiteY3" fmla="*/ 0 h 91349"/>
                  <a:gd name="connsiteX4" fmla="*/ 22881 w 45674"/>
                  <a:gd name="connsiteY4" fmla="*/ 5709 h 91349"/>
                  <a:gd name="connsiteX5" fmla="*/ 43 w 45674"/>
                  <a:gd name="connsiteY5" fmla="*/ 53668 h 91349"/>
                  <a:gd name="connsiteX6" fmla="*/ 24023 w 45674"/>
                  <a:gd name="connsiteY6" fmla="*/ 101627 h 91349"/>
                  <a:gd name="connsiteX7" fmla="*/ 24023 w 45674"/>
                  <a:gd name="connsiteY7" fmla="*/ 101627 h 91349"/>
                  <a:gd name="connsiteX8" fmla="*/ 26307 w 45674"/>
                  <a:gd name="connsiteY8" fmla="*/ 86782 h 91349"/>
                  <a:gd name="connsiteX9" fmla="*/ 30874 w 45674"/>
                  <a:gd name="connsiteY9" fmla="*/ 100485 h 91349"/>
                  <a:gd name="connsiteX10" fmla="*/ 30874 w 45674"/>
                  <a:gd name="connsiteY10" fmla="*/ 100485 h 91349"/>
                  <a:gd name="connsiteX11" fmla="*/ 34300 w 45674"/>
                  <a:gd name="connsiteY11" fmla="*/ 97059 h 91349"/>
                  <a:gd name="connsiteX12" fmla="*/ 50286 w 45674"/>
                  <a:gd name="connsiteY12" fmla="*/ 45675 h 9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674" h="91349">
                    <a:moveTo>
                      <a:pt x="50286" y="45675"/>
                    </a:moveTo>
                    <a:cubicBezTo>
                      <a:pt x="44576" y="19412"/>
                      <a:pt x="29732" y="10277"/>
                      <a:pt x="28590" y="6851"/>
                    </a:cubicBezTo>
                    <a:cubicBezTo>
                      <a:pt x="27448" y="4567"/>
                      <a:pt x="25165" y="0"/>
                      <a:pt x="25165" y="0"/>
                    </a:cubicBezTo>
                    <a:cubicBezTo>
                      <a:pt x="25165" y="0"/>
                      <a:pt x="25165" y="0"/>
                      <a:pt x="25165" y="0"/>
                    </a:cubicBezTo>
                    <a:cubicBezTo>
                      <a:pt x="25165" y="2284"/>
                      <a:pt x="25165" y="3426"/>
                      <a:pt x="22881" y="5709"/>
                    </a:cubicBezTo>
                    <a:cubicBezTo>
                      <a:pt x="19455" y="7993"/>
                      <a:pt x="1185" y="22837"/>
                      <a:pt x="43" y="53668"/>
                    </a:cubicBezTo>
                    <a:cubicBezTo>
                      <a:pt x="-1098" y="82215"/>
                      <a:pt x="20597" y="99343"/>
                      <a:pt x="24023" y="101627"/>
                    </a:cubicBezTo>
                    <a:lnTo>
                      <a:pt x="24023" y="101627"/>
                    </a:lnTo>
                    <a:cubicBezTo>
                      <a:pt x="25165" y="99343"/>
                      <a:pt x="25165" y="93634"/>
                      <a:pt x="26307" y="86782"/>
                    </a:cubicBezTo>
                    <a:cubicBezTo>
                      <a:pt x="26307" y="92492"/>
                      <a:pt x="27448" y="99343"/>
                      <a:pt x="30874" y="100485"/>
                    </a:cubicBezTo>
                    <a:lnTo>
                      <a:pt x="30874" y="100485"/>
                    </a:lnTo>
                    <a:cubicBezTo>
                      <a:pt x="30874" y="100485"/>
                      <a:pt x="33158" y="99343"/>
                      <a:pt x="34300" y="97059"/>
                    </a:cubicBezTo>
                    <a:cubicBezTo>
                      <a:pt x="41151" y="90208"/>
                      <a:pt x="55995" y="73080"/>
                      <a:pt x="50286" y="45675"/>
                    </a:cubicBezTo>
                  </a:path>
                </a:pathLst>
              </a:custGeom>
              <a:solidFill>
                <a:srgbClr val="0FA84F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1712941-EA89-48F2-9D33-D3B11DCE040F}"/>
                  </a:ext>
                </a:extLst>
              </p:cNvPr>
              <p:cNvSpPr/>
              <p:nvPr/>
            </p:nvSpPr>
            <p:spPr>
              <a:xfrm>
                <a:off x="4178988" y="997702"/>
                <a:ext cx="11419" cy="22837"/>
              </a:xfrm>
              <a:custGeom>
                <a:avLst/>
                <a:gdLst>
                  <a:gd name="connsiteX0" fmla="*/ 2284 w 0"/>
                  <a:gd name="connsiteY0" fmla="*/ 0 h 22837"/>
                  <a:gd name="connsiteX1" fmla="*/ 0 w 0"/>
                  <a:gd name="connsiteY1" fmla="*/ 14844 h 22837"/>
                  <a:gd name="connsiteX2" fmla="*/ 1142 w 0"/>
                  <a:gd name="connsiteY2" fmla="*/ 28547 h 22837"/>
                  <a:gd name="connsiteX3" fmla="*/ 3426 w 0"/>
                  <a:gd name="connsiteY3" fmla="*/ 28547 h 22837"/>
                  <a:gd name="connsiteX4" fmla="*/ 5709 w 0"/>
                  <a:gd name="connsiteY4" fmla="*/ 13702 h 22837"/>
                  <a:gd name="connsiteX5" fmla="*/ 2284 w 0"/>
                  <a:gd name="connsiteY5" fmla="*/ 0 h 2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h="22837">
                    <a:moveTo>
                      <a:pt x="2284" y="0"/>
                    </a:moveTo>
                    <a:cubicBezTo>
                      <a:pt x="1142" y="7993"/>
                      <a:pt x="1142" y="13702"/>
                      <a:pt x="0" y="14844"/>
                    </a:cubicBezTo>
                    <a:cubicBezTo>
                      <a:pt x="0" y="14844"/>
                      <a:pt x="1142" y="21696"/>
                      <a:pt x="1142" y="28547"/>
                    </a:cubicBezTo>
                    <a:lnTo>
                      <a:pt x="3426" y="28547"/>
                    </a:lnTo>
                    <a:cubicBezTo>
                      <a:pt x="4568" y="20554"/>
                      <a:pt x="5709" y="13702"/>
                      <a:pt x="5709" y="13702"/>
                    </a:cubicBezTo>
                    <a:cubicBezTo>
                      <a:pt x="3426" y="12561"/>
                      <a:pt x="2284" y="5709"/>
                      <a:pt x="2284" y="0"/>
                    </a:cubicBezTo>
                  </a:path>
                </a:pathLst>
              </a:custGeom>
              <a:solidFill>
                <a:srgbClr val="B7C4C1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A795EDD-C7A2-45AF-8E54-FEB4A696C180}"/>
                  </a:ext>
                </a:extLst>
              </p:cNvPr>
              <p:cNvSpPr/>
              <p:nvPr/>
            </p:nvSpPr>
            <p:spPr>
              <a:xfrm>
                <a:off x="4180130" y="912062"/>
                <a:ext cx="22837" cy="91350"/>
              </a:xfrm>
              <a:custGeom>
                <a:avLst/>
                <a:gdLst>
                  <a:gd name="connsiteX0" fmla="*/ 25121 w 22837"/>
                  <a:gd name="connsiteY0" fmla="*/ 45675 h 91349"/>
                  <a:gd name="connsiteX1" fmla="*/ 3426 w 22837"/>
                  <a:gd name="connsiteY1" fmla="*/ 6851 h 91349"/>
                  <a:gd name="connsiteX2" fmla="*/ 0 w 22837"/>
                  <a:gd name="connsiteY2" fmla="*/ 0 h 91349"/>
                  <a:gd name="connsiteX3" fmla="*/ 1142 w 22837"/>
                  <a:gd name="connsiteY3" fmla="*/ 55952 h 91349"/>
                  <a:gd name="connsiteX4" fmla="*/ 0 w 22837"/>
                  <a:gd name="connsiteY4" fmla="*/ 86782 h 91349"/>
                  <a:gd name="connsiteX5" fmla="*/ 4567 w 22837"/>
                  <a:gd name="connsiteY5" fmla="*/ 100485 h 91349"/>
                  <a:gd name="connsiteX6" fmla="*/ 4567 w 22837"/>
                  <a:gd name="connsiteY6" fmla="*/ 100485 h 91349"/>
                  <a:gd name="connsiteX7" fmla="*/ 7993 w 22837"/>
                  <a:gd name="connsiteY7" fmla="*/ 97059 h 91349"/>
                  <a:gd name="connsiteX8" fmla="*/ 7993 w 22837"/>
                  <a:gd name="connsiteY8" fmla="*/ 97059 h 91349"/>
                  <a:gd name="connsiteX9" fmla="*/ 25121 w 22837"/>
                  <a:gd name="connsiteY9" fmla="*/ 45675 h 9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37" h="91349">
                    <a:moveTo>
                      <a:pt x="25121" y="45675"/>
                    </a:moveTo>
                    <a:cubicBezTo>
                      <a:pt x="19412" y="19412"/>
                      <a:pt x="4567" y="10277"/>
                      <a:pt x="3426" y="6851"/>
                    </a:cubicBezTo>
                    <a:cubicBezTo>
                      <a:pt x="2284" y="4567"/>
                      <a:pt x="0" y="0"/>
                      <a:pt x="0" y="0"/>
                    </a:cubicBezTo>
                    <a:cubicBezTo>
                      <a:pt x="1142" y="5709"/>
                      <a:pt x="1142" y="50242"/>
                      <a:pt x="1142" y="55952"/>
                    </a:cubicBezTo>
                    <a:cubicBezTo>
                      <a:pt x="1142" y="67371"/>
                      <a:pt x="1142" y="77647"/>
                      <a:pt x="0" y="86782"/>
                    </a:cubicBezTo>
                    <a:cubicBezTo>
                      <a:pt x="0" y="92492"/>
                      <a:pt x="1142" y="99343"/>
                      <a:pt x="4567" y="100485"/>
                    </a:cubicBezTo>
                    <a:lnTo>
                      <a:pt x="4567" y="100485"/>
                    </a:lnTo>
                    <a:cubicBezTo>
                      <a:pt x="4567" y="100485"/>
                      <a:pt x="6851" y="99343"/>
                      <a:pt x="7993" y="97059"/>
                    </a:cubicBezTo>
                    <a:lnTo>
                      <a:pt x="7993" y="97059"/>
                    </a:lnTo>
                    <a:cubicBezTo>
                      <a:pt x="15986" y="90208"/>
                      <a:pt x="30831" y="73080"/>
                      <a:pt x="25121" y="45675"/>
                    </a:cubicBezTo>
                  </a:path>
                </a:pathLst>
              </a:custGeom>
              <a:solidFill>
                <a:srgbClr val="15984E"/>
              </a:solidFill>
              <a:ln w="11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45D2B9-8522-4BAC-9E12-4D0620293687}"/>
                </a:ext>
              </a:extLst>
            </p:cNvPr>
            <p:cNvSpPr/>
            <p:nvPr/>
          </p:nvSpPr>
          <p:spPr>
            <a:xfrm>
              <a:off x="3924351" y="865245"/>
              <a:ext cx="137025" cy="205537"/>
            </a:xfrm>
            <a:custGeom>
              <a:avLst/>
              <a:gdLst>
                <a:gd name="connsiteX0" fmla="*/ 0 w 137024"/>
                <a:gd name="connsiteY0" fmla="*/ 0 h 205537"/>
                <a:gd name="connsiteX1" fmla="*/ 51384 w 137024"/>
                <a:gd name="connsiteY1" fmla="*/ 0 h 205537"/>
                <a:gd name="connsiteX2" fmla="*/ 51384 w 137024"/>
                <a:gd name="connsiteY2" fmla="*/ 162146 h 205537"/>
                <a:gd name="connsiteX3" fmla="*/ 139309 w 137024"/>
                <a:gd name="connsiteY3" fmla="*/ 162146 h 205537"/>
                <a:gd name="connsiteX4" fmla="*/ 139309 w 137024"/>
                <a:gd name="connsiteY4" fmla="*/ 207821 h 205537"/>
                <a:gd name="connsiteX5" fmla="*/ 0 w 137024"/>
                <a:gd name="connsiteY5" fmla="*/ 207821 h 205537"/>
                <a:gd name="connsiteX6" fmla="*/ 0 w 137024"/>
                <a:gd name="connsiteY6" fmla="*/ 0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4" h="205537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E7D4A9-A1C1-4BCE-93F2-AAB70BD7D36B}"/>
                </a:ext>
              </a:extLst>
            </p:cNvPr>
            <p:cNvSpPr/>
            <p:nvPr/>
          </p:nvSpPr>
          <p:spPr>
            <a:xfrm>
              <a:off x="4324006" y="861819"/>
              <a:ext cx="159862" cy="205537"/>
            </a:xfrm>
            <a:custGeom>
              <a:avLst/>
              <a:gdLst>
                <a:gd name="connsiteX0" fmla="*/ 21696 w 159862"/>
                <a:gd name="connsiteY0" fmla="*/ 189551 h 205537"/>
                <a:gd name="connsiteX1" fmla="*/ 0 w 159862"/>
                <a:gd name="connsiteY1" fmla="*/ 106194 h 205537"/>
                <a:gd name="connsiteX2" fmla="*/ 21696 w 159862"/>
                <a:gd name="connsiteY2" fmla="*/ 22837 h 205537"/>
                <a:gd name="connsiteX3" fmla="*/ 79931 w 159862"/>
                <a:gd name="connsiteY3" fmla="*/ 0 h 205537"/>
                <a:gd name="connsiteX4" fmla="*/ 158720 w 159862"/>
                <a:gd name="connsiteY4" fmla="*/ 67371 h 205537"/>
                <a:gd name="connsiteX5" fmla="*/ 107336 w 159862"/>
                <a:gd name="connsiteY5" fmla="*/ 67371 h 205537"/>
                <a:gd name="connsiteX6" fmla="*/ 81073 w 159862"/>
                <a:gd name="connsiteY6" fmla="*/ 45675 h 205537"/>
                <a:gd name="connsiteX7" fmla="*/ 60519 w 159862"/>
                <a:gd name="connsiteY7" fmla="*/ 54810 h 205537"/>
                <a:gd name="connsiteX8" fmla="*/ 52526 w 159862"/>
                <a:gd name="connsiteY8" fmla="*/ 106194 h 205537"/>
                <a:gd name="connsiteX9" fmla="*/ 60519 w 159862"/>
                <a:gd name="connsiteY9" fmla="*/ 157579 h 205537"/>
                <a:gd name="connsiteX10" fmla="*/ 81073 w 159862"/>
                <a:gd name="connsiteY10" fmla="*/ 166714 h 205537"/>
                <a:gd name="connsiteX11" fmla="*/ 107336 w 159862"/>
                <a:gd name="connsiteY11" fmla="*/ 145018 h 205537"/>
                <a:gd name="connsiteX12" fmla="*/ 159862 w 159862"/>
                <a:gd name="connsiteY12" fmla="*/ 145018 h 205537"/>
                <a:gd name="connsiteX13" fmla="*/ 81073 w 159862"/>
                <a:gd name="connsiteY13" fmla="*/ 212389 h 205537"/>
                <a:gd name="connsiteX14" fmla="*/ 21696 w 159862"/>
                <a:gd name="connsiteY14" fmla="*/ 189551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862" h="205537">
                  <a:moveTo>
                    <a:pt x="21696" y="189551"/>
                  </a:moveTo>
                  <a:cubicBezTo>
                    <a:pt x="0" y="167855"/>
                    <a:pt x="0" y="141592"/>
                    <a:pt x="0" y="106194"/>
                  </a:cubicBezTo>
                  <a:cubicBezTo>
                    <a:pt x="0" y="70796"/>
                    <a:pt x="0" y="44533"/>
                    <a:pt x="21696" y="22837"/>
                  </a:cubicBezTo>
                  <a:cubicBezTo>
                    <a:pt x="36540" y="7993"/>
                    <a:pt x="53668" y="0"/>
                    <a:pt x="79931" y="0"/>
                  </a:cubicBezTo>
                  <a:cubicBezTo>
                    <a:pt x="119897" y="0"/>
                    <a:pt x="150727" y="21696"/>
                    <a:pt x="158720" y="67371"/>
                  </a:cubicBezTo>
                  <a:lnTo>
                    <a:pt x="107336" y="67371"/>
                  </a:lnTo>
                  <a:cubicBezTo>
                    <a:pt x="103910" y="55952"/>
                    <a:pt x="98201" y="45675"/>
                    <a:pt x="81073" y="45675"/>
                  </a:cubicBezTo>
                  <a:cubicBezTo>
                    <a:pt x="71938" y="45675"/>
                    <a:pt x="65087" y="49101"/>
                    <a:pt x="60519" y="54810"/>
                  </a:cubicBezTo>
                  <a:cubicBezTo>
                    <a:pt x="55952" y="60519"/>
                    <a:pt x="52526" y="68512"/>
                    <a:pt x="52526" y="106194"/>
                  </a:cubicBezTo>
                  <a:cubicBezTo>
                    <a:pt x="52526" y="143876"/>
                    <a:pt x="55952" y="151869"/>
                    <a:pt x="60519" y="157579"/>
                  </a:cubicBezTo>
                  <a:cubicBezTo>
                    <a:pt x="63945" y="162146"/>
                    <a:pt x="70796" y="166714"/>
                    <a:pt x="81073" y="166714"/>
                  </a:cubicBezTo>
                  <a:cubicBezTo>
                    <a:pt x="98201" y="166714"/>
                    <a:pt x="105052" y="156437"/>
                    <a:pt x="107336" y="145018"/>
                  </a:cubicBezTo>
                  <a:lnTo>
                    <a:pt x="159862" y="145018"/>
                  </a:lnTo>
                  <a:cubicBezTo>
                    <a:pt x="151869" y="190693"/>
                    <a:pt x="121039" y="212389"/>
                    <a:pt x="81073" y="212389"/>
                  </a:cubicBezTo>
                  <a:cubicBezTo>
                    <a:pt x="54810" y="212389"/>
                    <a:pt x="36540" y="204395"/>
                    <a:pt x="21696" y="189551"/>
                  </a:cubicBez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C8EDAA-9EBF-4CCB-8266-120A563C2174}"/>
                </a:ext>
              </a:extLst>
            </p:cNvPr>
            <p:cNvSpPr/>
            <p:nvPr/>
          </p:nvSpPr>
          <p:spPr>
            <a:xfrm>
              <a:off x="4483869" y="865245"/>
              <a:ext cx="182700" cy="205537"/>
            </a:xfrm>
            <a:custGeom>
              <a:avLst/>
              <a:gdLst>
                <a:gd name="connsiteX0" fmla="*/ 77647 w 182699"/>
                <a:gd name="connsiteY0" fmla="*/ 0 h 205537"/>
                <a:gd name="connsiteX1" fmla="*/ 116471 w 182699"/>
                <a:gd name="connsiteY1" fmla="*/ 0 h 205537"/>
                <a:gd name="connsiteX2" fmla="*/ 191835 w 182699"/>
                <a:gd name="connsiteY2" fmla="*/ 207821 h 205537"/>
                <a:gd name="connsiteX3" fmla="*/ 138167 w 182699"/>
                <a:gd name="connsiteY3" fmla="*/ 207821 h 205537"/>
                <a:gd name="connsiteX4" fmla="*/ 127890 w 182699"/>
                <a:gd name="connsiteY4" fmla="*/ 176990 h 205537"/>
                <a:gd name="connsiteX5" fmla="*/ 63945 w 182699"/>
                <a:gd name="connsiteY5" fmla="*/ 176990 h 205537"/>
                <a:gd name="connsiteX6" fmla="*/ 53668 w 182699"/>
                <a:gd name="connsiteY6" fmla="*/ 207821 h 205537"/>
                <a:gd name="connsiteX7" fmla="*/ 0 w 182699"/>
                <a:gd name="connsiteY7" fmla="*/ 207821 h 205537"/>
                <a:gd name="connsiteX8" fmla="*/ 77647 w 182699"/>
                <a:gd name="connsiteY8" fmla="*/ 0 h 205537"/>
                <a:gd name="connsiteX9" fmla="*/ 115329 w 182699"/>
                <a:gd name="connsiteY9" fmla="*/ 133599 h 205537"/>
                <a:gd name="connsiteX10" fmla="*/ 97059 w 182699"/>
                <a:gd name="connsiteY10" fmla="*/ 77647 h 205537"/>
                <a:gd name="connsiteX11" fmla="*/ 78789 w 182699"/>
                <a:gd name="connsiteY11" fmla="*/ 133599 h 205537"/>
                <a:gd name="connsiteX12" fmla="*/ 115329 w 182699"/>
                <a:gd name="connsiteY12" fmla="*/ 133599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699" h="205537">
                  <a:moveTo>
                    <a:pt x="77647" y="0"/>
                  </a:moveTo>
                  <a:lnTo>
                    <a:pt x="116471" y="0"/>
                  </a:lnTo>
                  <a:lnTo>
                    <a:pt x="191835" y="207821"/>
                  </a:lnTo>
                  <a:lnTo>
                    <a:pt x="138167" y="207821"/>
                  </a:lnTo>
                  <a:lnTo>
                    <a:pt x="127890" y="176990"/>
                  </a:lnTo>
                  <a:lnTo>
                    <a:pt x="63945" y="176990"/>
                  </a:lnTo>
                  <a:lnTo>
                    <a:pt x="53668" y="207821"/>
                  </a:lnTo>
                  <a:lnTo>
                    <a:pt x="0" y="207821"/>
                  </a:lnTo>
                  <a:lnTo>
                    <a:pt x="77647" y="0"/>
                  </a:lnTo>
                  <a:close/>
                  <a:moveTo>
                    <a:pt x="115329" y="133599"/>
                  </a:moveTo>
                  <a:lnTo>
                    <a:pt x="97059" y="77647"/>
                  </a:lnTo>
                  <a:lnTo>
                    <a:pt x="78789" y="133599"/>
                  </a:lnTo>
                  <a:lnTo>
                    <a:pt x="115329" y="133599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E6B15C8-AAF0-4D9D-90E4-ABD57A518071}"/>
                </a:ext>
              </a:extLst>
            </p:cNvPr>
            <p:cNvSpPr/>
            <p:nvPr/>
          </p:nvSpPr>
          <p:spPr>
            <a:xfrm>
              <a:off x="4697399" y="865245"/>
              <a:ext cx="137025" cy="205537"/>
            </a:xfrm>
            <a:custGeom>
              <a:avLst/>
              <a:gdLst>
                <a:gd name="connsiteX0" fmla="*/ 0 w 137024"/>
                <a:gd name="connsiteY0" fmla="*/ 0 h 205537"/>
                <a:gd name="connsiteX1" fmla="*/ 51384 w 137024"/>
                <a:gd name="connsiteY1" fmla="*/ 0 h 205537"/>
                <a:gd name="connsiteX2" fmla="*/ 51384 w 137024"/>
                <a:gd name="connsiteY2" fmla="*/ 162146 h 205537"/>
                <a:gd name="connsiteX3" fmla="*/ 139309 w 137024"/>
                <a:gd name="connsiteY3" fmla="*/ 162146 h 205537"/>
                <a:gd name="connsiteX4" fmla="*/ 139309 w 137024"/>
                <a:gd name="connsiteY4" fmla="*/ 207821 h 205537"/>
                <a:gd name="connsiteX5" fmla="*/ 0 w 137024"/>
                <a:gd name="connsiteY5" fmla="*/ 207821 h 205537"/>
                <a:gd name="connsiteX6" fmla="*/ 0 w 137024"/>
                <a:gd name="connsiteY6" fmla="*/ 0 h 20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024" h="205537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7EA225E-D0B5-416D-96BE-950B7BEACE77}"/>
                </a:ext>
              </a:extLst>
            </p:cNvPr>
            <p:cNvSpPr/>
            <p:nvPr/>
          </p:nvSpPr>
          <p:spPr>
            <a:xfrm>
              <a:off x="3839852" y="1026249"/>
              <a:ext cx="45675" cy="34256"/>
            </a:xfrm>
            <a:custGeom>
              <a:avLst/>
              <a:gdLst>
                <a:gd name="connsiteX0" fmla="*/ 22837 w 45674"/>
                <a:gd name="connsiteY0" fmla="*/ 45675 h 34256"/>
                <a:gd name="connsiteX1" fmla="*/ 22837 w 45674"/>
                <a:gd name="connsiteY1" fmla="*/ 45675 h 34256"/>
                <a:gd name="connsiteX2" fmla="*/ 45675 w 45674"/>
                <a:gd name="connsiteY2" fmla="*/ 22837 h 34256"/>
                <a:gd name="connsiteX3" fmla="*/ 45675 w 45674"/>
                <a:gd name="connsiteY3" fmla="*/ 22837 h 34256"/>
                <a:gd name="connsiteX4" fmla="*/ 22837 w 45674"/>
                <a:gd name="connsiteY4" fmla="*/ 0 h 34256"/>
                <a:gd name="connsiteX5" fmla="*/ 22837 w 45674"/>
                <a:gd name="connsiteY5" fmla="*/ 0 h 34256"/>
                <a:gd name="connsiteX6" fmla="*/ 0 w 45674"/>
                <a:gd name="connsiteY6" fmla="*/ 22837 h 34256"/>
                <a:gd name="connsiteX7" fmla="*/ 0 w 45674"/>
                <a:gd name="connsiteY7" fmla="*/ 22837 h 34256"/>
                <a:gd name="connsiteX8" fmla="*/ 22837 w 45674"/>
                <a:gd name="connsiteY8" fmla="*/ 45675 h 3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4" h="34256">
                  <a:moveTo>
                    <a:pt x="22837" y="45675"/>
                  </a:moveTo>
                  <a:lnTo>
                    <a:pt x="22837" y="45675"/>
                  </a:lnTo>
                  <a:cubicBezTo>
                    <a:pt x="35398" y="45675"/>
                    <a:pt x="45675" y="35398"/>
                    <a:pt x="45675" y="22837"/>
                  </a:cubicBezTo>
                  <a:lnTo>
                    <a:pt x="45675" y="22837"/>
                  </a:lnTo>
                  <a:cubicBezTo>
                    <a:pt x="45675" y="10277"/>
                    <a:pt x="35398" y="0"/>
                    <a:pt x="22837" y="0"/>
                  </a:cubicBezTo>
                  <a:lnTo>
                    <a:pt x="22837" y="0"/>
                  </a:lnTo>
                  <a:cubicBezTo>
                    <a:pt x="10277" y="0"/>
                    <a:pt x="0" y="10277"/>
                    <a:pt x="0" y="22837"/>
                  </a:cubicBezTo>
                  <a:lnTo>
                    <a:pt x="0" y="22837"/>
                  </a:lnTo>
                  <a:cubicBezTo>
                    <a:pt x="0" y="36540"/>
                    <a:pt x="10277" y="45675"/>
                    <a:pt x="22837" y="45675"/>
                  </a:cubicBezTo>
                  <a:close/>
                </a:path>
              </a:pathLst>
            </a:custGeom>
            <a:solidFill>
              <a:srgbClr val="FFFFFF"/>
            </a:solidFill>
            <a:ln w="11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031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58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60FA160-F1D1-4B89-8FC7-F2E061D43130}"/>
              </a:ext>
            </a:extLst>
          </p:cNvPr>
          <p:cNvGrpSpPr/>
          <p:nvPr userDrawn="1"/>
        </p:nvGrpSpPr>
        <p:grpSpPr>
          <a:xfrm>
            <a:off x="4438356" y="547512"/>
            <a:ext cx="9773239" cy="5561188"/>
            <a:chOff x="5250038" y="786443"/>
            <a:chExt cx="9773239" cy="5561188"/>
          </a:xfrm>
        </p:grpSpPr>
        <p:sp>
          <p:nvSpPr>
            <p:cNvPr id="19" name="Полилиния 34">
              <a:extLst>
                <a:ext uri="{FF2B5EF4-FFF2-40B4-BE49-F238E27FC236}">
                  <a16:creationId xmlns:a16="http://schemas.microsoft.com/office/drawing/2014/main" id="{30F75FAC-B442-48E4-A867-E5CFE5A92815}"/>
                </a:ext>
              </a:extLst>
            </p:cNvPr>
            <p:cNvSpPr/>
            <p:nvPr userDrawn="1"/>
          </p:nvSpPr>
          <p:spPr>
            <a:xfrm>
              <a:off x="6102079" y="786443"/>
              <a:ext cx="7984745" cy="5414294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0" name="Полилиния 36">
              <a:extLst>
                <a:ext uri="{FF2B5EF4-FFF2-40B4-BE49-F238E27FC236}">
                  <a16:creationId xmlns:a16="http://schemas.microsoft.com/office/drawing/2014/main" id="{4D40AB82-7C68-449F-B8F6-BCD1636C2915}"/>
                </a:ext>
              </a:extLst>
            </p:cNvPr>
            <p:cNvSpPr/>
            <p:nvPr userDrawn="1"/>
          </p:nvSpPr>
          <p:spPr>
            <a:xfrm>
              <a:off x="5250038" y="6271455"/>
              <a:ext cx="9773239" cy="76176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1" name="Прямоугольник 6">
              <a:extLst>
                <a:ext uri="{FF2B5EF4-FFF2-40B4-BE49-F238E27FC236}">
                  <a16:creationId xmlns:a16="http://schemas.microsoft.com/office/drawing/2014/main" id="{3A0AB549-C69F-42C5-91F2-1AF176A15DC1}"/>
                </a:ext>
              </a:extLst>
            </p:cNvPr>
            <p:cNvSpPr/>
            <p:nvPr userDrawn="1"/>
          </p:nvSpPr>
          <p:spPr>
            <a:xfrm>
              <a:off x="5250038" y="6084989"/>
              <a:ext cx="9773239" cy="186467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2" name="Полилиния 37">
              <a:extLst>
                <a:ext uri="{FF2B5EF4-FFF2-40B4-BE49-F238E27FC236}">
                  <a16:creationId xmlns:a16="http://schemas.microsoft.com/office/drawing/2014/main" id="{568A0A3D-7E9F-4235-900B-8CC97C90A513}"/>
                </a:ext>
              </a:extLst>
            </p:cNvPr>
            <p:cNvSpPr/>
            <p:nvPr userDrawn="1"/>
          </p:nvSpPr>
          <p:spPr>
            <a:xfrm>
              <a:off x="9437121" y="6088067"/>
              <a:ext cx="1351391" cy="10649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23" name="Рисунок 13">
            <a:extLst>
              <a:ext uri="{FF2B5EF4-FFF2-40B4-BE49-F238E27FC236}">
                <a16:creationId xmlns:a16="http://schemas.microsoft.com/office/drawing/2014/main" id="{5261AE0C-D2BB-4AB4-B731-C43C46DA995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587423" y="862390"/>
            <a:ext cx="7475104" cy="4693237"/>
          </a:xfrm>
          <a:prstGeom prst="rect">
            <a:avLst/>
          </a:prstGeom>
          <a:noFill/>
          <a:ln w="3175"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1CDF251-95D5-4EE3-AE25-2C294365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145382B-D224-488E-929B-7A08B30A7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9516"/>
            <a:ext cx="3932237" cy="3479471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2A08D70-CF03-421A-9A6C-CC22E91578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DDE8BE5-4792-4867-BD76-E59D7616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03AA5A-A654-4CC1-97E6-BED999CD7C68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55757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92D31B45-87C9-496B-86F9-F0D294C0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14B8DB6-BC24-4C5A-89EA-4074386A9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9516"/>
            <a:ext cx="3932237" cy="3479471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5" name="Picture 44" descr="A close up of a computer&#10;&#10;Description automatically generated">
            <a:extLst>
              <a:ext uri="{FF2B5EF4-FFF2-40B4-BE49-F238E27FC236}">
                <a16:creationId xmlns:a16="http://schemas.microsoft.com/office/drawing/2014/main" id="{E097887F-88C2-4ABA-B973-89683D847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7"/>
          <a:stretch/>
        </p:blipFill>
        <p:spPr>
          <a:xfrm>
            <a:off x="5555355" y="1619908"/>
            <a:ext cx="2659589" cy="4788694"/>
          </a:xfrm>
          <a:prstGeom prst="rect">
            <a:avLst/>
          </a:prstGeom>
        </p:spPr>
      </p:pic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E2A400F8-5FAD-4C81-B217-ED691FC7D8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05475" y="2233477"/>
            <a:ext cx="2343150" cy="4175125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Click icon to add screenshot</a:t>
            </a:r>
          </a:p>
        </p:txBody>
      </p:sp>
      <p:pic>
        <p:nvPicPr>
          <p:cNvPr id="48" name="Picture 47" descr="A close up of a computer&#10;&#10;Description automatically generated">
            <a:extLst>
              <a:ext uri="{FF2B5EF4-FFF2-40B4-BE49-F238E27FC236}">
                <a16:creationId xmlns:a16="http://schemas.microsoft.com/office/drawing/2014/main" id="{C7D7BE3D-6AC5-4BAE-AC91-0CD204E95A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7"/>
          <a:stretch/>
        </p:blipFill>
        <p:spPr>
          <a:xfrm>
            <a:off x="8775310" y="1619908"/>
            <a:ext cx="2659589" cy="4788694"/>
          </a:xfrm>
          <a:prstGeom prst="rect">
            <a:avLst/>
          </a:prstGeom>
        </p:spPr>
      </p:pic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F306AA3-F0A6-4EEA-94B1-45C41C98B7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25430" y="2233477"/>
            <a:ext cx="2343150" cy="4175125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Click icon to add screenshot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1F0F104-1765-4AFD-8228-AE5EDA1940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E3D2498-0233-4EFB-9666-6F46326CC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AADA0-A70F-468A-AE9B-62314B2C2EE8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794035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028F2-A8BA-4524-9EC3-C5D5DE3D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2919-CB2B-4314-99D8-F67C08E0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1DDC-B981-4158-BD77-C3A4D0011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C14F6-FD75-48F8-AA57-73315C0D56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5D564EF-1ED5-4497-8238-EB702A0AD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7A58E-749F-468D-B7FB-14E5CF30AB36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218257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68F9-58B2-4125-AE7A-D7F21FBA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ECE87-FDD4-4A0E-9EC4-DCEBA6D2B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9531"/>
            <a:ext cx="6172200" cy="4711519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9654F-B4CF-4BA4-9840-541BCFF4E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4A75C52-D7FB-4FCA-8165-57DDE72B1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59ED287-C78E-4F35-890A-CD631A01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4B454A-9CF5-4A1B-ABD2-9DE04D7DE7A2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451608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AAA9714-D3A6-4DED-A0A5-A9EE5FD7E2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357" y="2478520"/>
            <a:ext cx="5515287" cy="19009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188FAA-0EA8-4197-B10B-CE801B123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1009" y="2209800"/>
            <a:ext cx="2619375" cy="4648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774A5A-28EA-4E92-B9B0-26FE3A35F7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8383" y="0"/>
            <a:ext cx="26193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0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AAA9714-D3A6-4DED-A0A5-A9EE5FD7E2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8358" y="1381241"/>
            <a:ext cx="2278671" cy="78539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188FAA-0EA8-4197-B10B-CE801B123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1009" y="2209800"/>
            <a:ext cx="2619375" cy="4648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774A5A-28EA-4E92-B9B0-26FE3A35F7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8383" y="0"/>
            <a:ext cx="2619375" cy="4648200"/>
          </a:xfrm>
          <a:prstGeom prst="rect">
            <a:avLst/>
          </a:prstGeom>
        </p:spPr>
      </p:pic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3BAEBA30-600D-404C-8296-386BB6396E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8358" y="2718196"/>
            <a:ext cx="7036716" cy="1421609"/>
          </a:xfrm>
        </p:spPr>
        <p:txBody>
          <a:bodyPr lIns="0" tIns="45720" rIns="91440" bIns="4572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0" b="1" i="0" kern="1200" cap="all" spc="100" baseline="0">
                <a:solidFill>
                  <a:schemeClr val="bg1"/>
                </a:solidFill>
                <a:latin typeface="+mj-lt"/>
                <a:cs typeface="SweetSansPro Medium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4898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6">
            <a:extLst>
              <a:ext uri="{FF2B5EF4-FFF2-40B4-BE49-F238E27FC236}">
                <a16:creationId xmlns:a16="http://schemas.microsoft.com/office/drawing/2014/main" id="{9AB223B5-80F3-3144-843B-A650EB3EA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5837238"/>
            <a:ext cx="120237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D0FC6-8387-488F-9301-E8DDE33E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46888"/>
            <a:ext cx="11582400" cy="11094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4D230-5828-48E8-A6F7-9747F6B63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680634"/>
            <a:ext cx="3657601" cy="825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B28B8-31E2-440D-B19D-3F15ECF9B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799" y="2506133"/>
            <a:ext cx="3657601" cy="3683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AC5E2-7081-4056-A21E-905DB782B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7200" y="1680634"/>
            <a:ext cx="3657601" cy="825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AA41D4-68FC-4CE1-8AEB-368479423E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7200" y="2506133"/>
            <a:ext cx="3657601" cy="3683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3F614A2-51D0-49B7-8DF3-AA644C6F6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29600" y="1680634"/>
            <a:ext cx="3657601" cy="8255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2577908-0D49-4AAA-9560-F604E9F5C5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29600" y="2506133"/>
            <a:ext cx="3657601" cy="3683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64517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6">
            <a:extLst>
              <a:ext uri="{FF2B5EF4-FFF2-40B4-BE49-F238E27FC236}">
                <a16:creationId xmlns:a16="http://schemas.microsoft.com/office/drawing/2014/main" id="{8DA10A67-D8C5-3643-92B1-06ADC95705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5837238"/>
            <a:ext cx="120237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05C8F8-DC83-4D90-B226-5BEF860D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46889"/>
            <a:ext cx="11582400" cy="11076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78C71-8112-43B8-BDAE-E75F2977A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826685"/>
            <a:ext cx="3657601" cy="434974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5F87B-3613-4218-8532-B2212482D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826685"/>
            <a:ext cx="3657601" cy="434974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FBC8339-4165-4CBD-97CD-FB4796E9AF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229600" y="1826685"/>
            <a:ext cx="3657601" cy="434974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503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19EE4-8F20-F044-9961-CE976B249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7">
            <a:extLst>
              <a:ext uri="{FF2B5EF4-FFF2-40B4-BE49-F238E27FC236}">
                <a16:creationId xmlns:a16="http://schemas.microsoft.com/office/drawing/2014/main" id="{BFFE8E23-4A58-4940-90B0-37CEA4D04F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913" y="5819775"/>
            <a:ext cx="7921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>
            <a:extLst>
              <a:ext uri="{FF2B5EF4-FFF2-40B4-BE49-F238E27FC236}">
                <a16:creationId xmlns:a16="http://schemas.microsoft.com/office/drawing/2014/main" id="{9BA50D47-26BA-344D-BEE3-C037E2E0BE4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5710238"/>
            <a:ext cx="10150475" cy="1147762"/>
            <a:chOff x="-1" y="4282517"/>
            <a:chExt cx="7612424" cy="8609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E7091E-960B-A94A-8972-486232F5D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02783" y="4712413"/>
              <a:ext cx="430982" cy="431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4D377A-9361-1546-B1D4-2AA0F8C9017C}"/>
                </a:ext>
              </a:extLst>
            </p:cNvPr>
            <p:cNvSpPr/>
            <p:nvPr userDrawn="1"/>
          </p:nvSpPr>
          <p:spPr>
            <a:xfrm>
              <a:off x="190488" y="4400411"/>
              <a:ext cx="1937037" cy="633531"/>
            </a:xfrm>
            <a:prstGeom prst="rect">
              <a:avLst/>
            </a:prstGeom>
            <a:solidFill>
              <a:srgbClr val="139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92013DC-30A1-1747-BADC-EB7B49703047}"/>
                </a:ext>
              </a:extLst>
            </p:cNvPr>
            <p:cNvSpPr/>
            <p:nvPr userDrawn="1"/>
          </p:nvSpPr>
          <p:spPr>
            <a:xfrm>
              <a:off x="-1" y="4282517"/>
              <a:ext cx="5903975" cy="860983"/>
            </a:xfrm>
            <a:prstGeom prst="rect">
              <a:avLst/>
            </a:prstGeom>
            <a:solidFill>
              <a:srgbClr val="139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75206-AB07-164B-A0B1-FC5BABDE168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319478" y="4704077"/>
              <a:ext cx="220253" cy="220307"/>
            </a:xfrm>
            <a:prstGeom prst="rect">
              <a:avLst/>
            </a:prstGeom>
            <a:solidFill>
              <a:srgbClr val="91C8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06A40A-DF17-F143-BA89-A6B477BD53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03974" y="4282517"/>
              <a:ext cx="635758" cy="428705"/>
            </a:xfrm>
            <a:prstGeom prst="rect">
              <a:avLst/>
            </a:prstGeom>
            <a:solidFill>
              <a:srgbClr val="139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8A0DECC6-2789-8B4C-9725-571B0056447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6539359" y="4282517"/>
              <a:ext cx="1073064" cy="860983"/>
              <a:chOff x="6543931" y="4282517"/>
              <a:chExt cx="1073064" cy="8609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9D3393-C503-F14B-B868-B621EBB4EA4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972904" y="4713604"/>
                <a:ext cx="429791" cy="4298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0838AFF-2413-0847-AB8A-EEC7212D9F83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544303" y="4924384"/>
                <a:ext cx="219063" cy="219116"/>
              </a:xfrm>
              <a:prstGeom prst="rect">
                <a:avLst/>
              </a:prstGeom>
              <a:solidFill>
                <a:srgbClr val="91C8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40810C-FA30-184E-81C6-311070CA54E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972904" y="4282517"/>
                <a:ext cx="219063" cy="219116"/>
              </a:xfrm>
              <a:prstGeom prst="rect">
                <a:avLst/>
              </a:prstGeom>
              <a:solidFill>
                <a:srgbClr val="91C8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2F0A23-9F15-F549-9562-BDA087E0996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755031" y="4704077"/>
                <a:ext cx="219063" cy="220307"/>
              </a:xfrm>
              <a:prstGeom prst="rect">
                <a:avLst/>
              </a:prstGeom>
              <a:solidFill>
                <a:srgbClr val="91C8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BC4E03-4F03-F745-B25E-6496F8407EA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7397932" y="4496870"/>
                <a:ext cx="219063" cy="220307"/>
              </a:xfrm>
              <a:prstGeom prst="rect">
                <a:avLst/>
              </a:prstGeom>
              <a:solidFill>
                <a:srgbClr val="91C8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CC9794-56AF-7B45-8877-E9D07442FF6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6544303" y="4282517"/>
                <a:ext cx="429791" cy="42870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87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D55AF0-8A8E-BB4C-987C-9B44F2233C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319478" y="4924384"/>
              <a:ext cx="220253" cy="219116"/>
            </a:xfrm>
            <a:prstGeom prst="rect">
              <a:avLst/>
            </a:prstGeom>
            <a:solidFill>
              <a:srgbClr val="1399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87"/>
            </a:p>
          </p:txBody>
        </p:sp>
      </p:grp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99FE5129-2396-477D-9685-CFDEA4501C0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56536" y="6087975"/>
            <a:ext cx="6900512" cy="390144"/>
          </a:xfr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lang="en-US" sz="2000" kern="1200">
                <a:solidFill>
                  <a:schemeClr val="bg1"/>
                </a:solidFill>
                <a:latin typeface="DINOT" panose="020B0504020101010102" pitchFamily="34" charset="0"/>
                <a:ea typeface="+mn-ea"/>
                <a:cs typeface="+mn-cs"/>
              </a:defRPr>
            </a:lvl1pPr>
            <a:lvl2pPr marL="609448" indent="0">
              <a:buNone/>
              <a:defRPr sz="1866"/>
            </a:lvl2pPr>
            <a:lvl3pPr marL="1218895" indent="0">
              <a:buNone/>
              <a:defRPr sz="1600"/>
            </a:lvl3pPr>
            <a:lvl4pPr marL="1828343" indent="0">
              <a:buNone/>
              <a:defRPr sz="1333"/>
            </a:lvl4pPr>
            <a:lvl5pPr marL="2437790" indent="0">
              <a:buNone/>
              <a:defRPr sz="1333"/>
            </a:lvl5pPr>
            <a:lvl6pPr marL="3047238" indent="0">
              <a:buNone/>
              <a:defRPr sz="1333"/>
            </a:lvl6pPr>
            <a:lvl7pPr marL="3656686" indent="0">
              <a:buNone/>
              <a:defRPr sz="1333"/>
            </a:lvl7pPr>
            <a:lvl8pPr marL="4266133" indent="0">
              <a:buNone/>
              <a:defRPr sz="1333"/>
            </a:lvl8pPr>
            <a:lvl9pPr marL="4875581" indent="0">
              <a:buNone/>
              <a:defRPr sz="13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26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8C3818B-8609-497C-B6F0-A948026C8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18EDC-5D45-4B09-A011-5F52D7B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90EDE-0A73-4C06-8B35-500022F25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31FC5-C8C9-40D1-8D5A-3EF9D5DF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4467A-CCBF-4294-8902-EDD636E38EC1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836382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rvey Slide">
  <p:cSld name="Survey Slide">
    <p:bg>
      <p:bgPr>
        <a:solidFill>
          <a:schemeClr val="accent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>
            <a:off x="2256303" y="2207275"/>
            <a:ext cx="5847600" cy="18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ubTitle" idx="1"/>
          </p:nvPr>
        </p:nvSpPr>
        <p:spPr>
          <a:xfrm>
            <a:off x="2256300" y="4135600"/>
            <a:ext cx="81189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FA84F"/>
              </a:buClr>
              <a:buSzPts val="2400"/>
              <a:buNone/>
              <a:defRPr sz="2400">
                <a:solidFill>
                  <a:srgbClr val="0FA84F"/>
                </a:solidFill>
              </a:defRPr>
            </a:lvl1pPr>
            <a:lvl2pPr lvl="1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2493" y="15969"/>
            <a:ext cx="2378805" cy="4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496550" y="0"/>
            <a:ext cx="169545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4224" y="2463285"/>
            <a:ext cx="2475472" cy="4394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226213" y="6256155"/>
            <a:ext cx="138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#MDBlocal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29"/>
          <p:cNvGrpSpPr/>
          <p:nvPr/>
        </p:nvGrpSpPr>
        <p:grpSpPr>
          <a:xfrm>
            <a:off x="2364551" y="861819"/>
            <a:ext cx="2469872" cy="208963"/>
            <a:chOff x="2364551" y="861819"/>
            <a:chExt cx="2469872" cy="208963"/>
          </a:xfrm>
        </p:grpSpPr>
        <p:sp>
          <p:nvSpPr>
            <p:cNvPr id="145" name="Google Shape;145;p29"/>
            <p:cNvSpPr/>
            <p:nvPr/>
          </p:nvSpPr>
          <p:spPr>
            <a:xfrm>
              <a:off x="2364551" y="865245"/>
              <a:ext cx="182699" cy="205537"/>
            </a:xfrm>
            <a:custGeom>
              <a:avLst/>
              <a:gdLst/>
              <a:ahLst/>
              <a:cxnLst/>
              <a:rect l="l" t="t" r="r" b="b"/>
              <a:pathLst>
                <a:path w="182699" h="205537" extrusionOk="0">
                  <a:moveTo>
                    <a:pt x="187267" y="205537"/>
                  </a:moveTo>
                  <a:lnTo>
                    <a:pt x="147302" y="205537"/>
                  </a:lnTo>
                  <a:lnTo>
                    <a:pt x="147302" y="85641"/>
                  </a:lnTo>
                  <a:lnTo>
                    <a:pt x="108478" y="158720"/>
                  </a:lnTo>
                  <a:lnTo>
                    <a:pt x="79931" y="158720"/>
                  </a:lnTo>
                  <a:lnTo>
                    <a:pt x="39966" y="8564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9966" y="0"/>
                  </a:lnTo>
                  <a:lnTo>
                    <a:pt x="93634" y="107336"/>
                  </a:lnTo>
                  <a:lnTo>
                    <a:pt x="147302" y="0"/>
                  </a:lnTo>
                  <a:lnTo>
                    <a:pt x="187267" y="0"/>
                  </a:lnTo>
                  <a:lnTo>
                    <a:pt x="187267" y="205537"/>
                  </a:ln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9"/>
            <p:cNvSpPr/>
            <p:nvPr/>
          </p:nvSpPr>
          <p:spPr>
            <a:xfrm>
              <a:off x="2606628" y="862961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2526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9343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9"/>
            <p:cNvSpPr/>
            <p:nvPr/>
          </p:nvSpPr>
          <p:spPr>
            <a:xfrm>
              <a:off x="2812166" y="865245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157579" y="205537"/>
                  </a:moveTo>
                  <a:lnTo>
                    <a:pt x="122181" y="205537"/>
                  </a:lnTo>
                  <a:lnTo>
                    <a:pt x="39966" y="79931"/>
                  </a:lnTo>
                  <a:lnTo>
                    <a:pt x="39966" y="205537"/>
                  </a:lnTo>
                  <a:lnTo>
                    <a:pt x="0" y="205537"/>
                  </a:lnTo>
                  <a:lnTo>
                    <a:pt x="0" y="0"/>
                  </a:lnTo>
                  <a:lnTo>
                    <a:pt x="35398" y="0"/>
                  </a:lnTo>
                  <a:lnTo>
                    <a:pt x="117613" y="125606"/>
                  </a:lnTo>
                  <a:lnTo>
                    <a:pt x="117613" y="0"/>
                  </a:lnTo>
                  <a:lnTo>
                    <a:pt x="157579" y="0"/>
                  </a:lnTo>
                  <a:lnTo>
                    <a:pt x="157579" y="205537"/>
                  </a:ln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9"/>
            <p:cNvSpPr/>
            <p:nvPr/>
          </p:nvSpPr>
          <p:spPr>
            <a:xfrm>
              <a:off x="3024554" y="862961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153011" y="66229"/>
                  </a:moveTo>
                  <a:lnTo>
                    <a:pt x="111904" y="66229"/>
                  </a:lnTo>
                  <a:cubicBezTo>
                    <a:pt x="107336" y="46817"/>
                    <a:pt x="95917" y="36540"/>
                    <a:pt x="75364" y="36540"/>
                  </a:cubicBezTo>
                  <a:cubicBezTo>
                    <a:pt x="63945" y="36540"/>
                    <a:pt x="55952" y="41107"/>
                    <a:pt x="50242" y="47959"/>
                  </a:cubicBezTo>
                  <a:cubicBezTo>
                    <a:pt x="42249" y="57094"/>
                    <a:pt x="39966" y="66229"/>
                    <a:pt x="39966" y="106194"/>
                  </a:cubicBezTo>
                  <a:cubicBezTo>
                    <a:pt x="39966" y="145018"/>
                    <a:pt x="42249" y="155295"/>
                    <a:pt x="50242" y="164430"/>
                  </a:cubicBezTo>
                  <a:cubicBezTo>
                    <a:pt x="55952" y="171281"/>
                    <a:pt x="65087" y="174707"/>
                    <a:pt x="75364" y="174707"/>
                  </a:cubicBezTo>
                  <a:cubicBezTo>
                    <a:pt x="87924" y="174707"/>
                    <a:pt x="98201" y="170139"/>
                    <a:pt x="103911" y="163288"/>
                  </a:cubicBezTo>
                  <a:cubicBezTo>
                    <a:pt x="110762" y="155295"/>
                    <a:pt x="113045" y="146160"/>
                    <a:pt x="113045" y="135883"/>
                  </a:cubicBezTo>
                  <a:lnTo>
                    <a:pt x="113045" y="127890"/>
                  </a:lnTo>
                  <a:lnTo>
                    <a:pt x="75364" y="127890"/>
                  </a:lnTo>
                  <a:lnTo>
                    <a:pt x="75364" y="93634"/>
                  </a:lnTo>
                  <a:lnTo>
                    <a:pt x="153011" y="93634"/>
                  </a:lnTo>
                  <a:lnTo>
                    <a:pt x="153011" y="123322"/>
                  </a:lnTo>
                  <a:cubicBezTo>
                    <a:pt x="153011" y="153011"/>
                    <a:pt x="147302" y="171281"/>
                    <a:pt x="133599" y="186125"/>
                  </a:cubicBezTo>
                  <a:cubicBezTo>
                    <a:pt x="117613" y="203254"/>
                    <a:pt x="97059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5398" y="7993"/>
                    <a:pt x="52526" y="0"/>
                    <a:pt x="75364" y="0"/>
                  </a:cubicBezTo>
                  <a:cubicBezTo>
                    <a:pt x="123322" y="0"/>
                    <a:pt x="148444" y="30831"/>
                    <a:pt x="153011" y="66229"/>
                  </a:cubicBez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3226666" y="862961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130174" y="21696"/>
                  </a:moveTo>
                  <a:cubicBezTo>
                    <a:pt x="150727" y="42249"/>
                    <a:pt x="150727" y="65087"/>
                    <a:pt x="150727" y="105052"/>
                  </a:cubicBezTo>
                  <a:cubicBezTo>
                    <a:pt x="150727" y="143876"/>
                    <a:pt x="150727" y="167855"/>
                    <a:pt x="130174" y="188409"/>
                  </a:cubicBezTo>
                  <a:cubicBezTo>
                    <a:pt x="116471" y="202112"/>
                    <a:pt x="98201" y="210105"/>
                    <a:pt x="75364" y="210105"/>
                  </a:cubicBezTo>
                  <a:cubicBezTo>
                    <a:pt x="51384" y="210105"/>
                    <a:pt x="34256" y="202112"/>
                    <a:pt x="20554" y="188409"/>
                  </a:cubicBezTo>
                  <a:cubicBezTo>
                    <a:pt x="0" y="167855"/>
                    <a:pt x="0" y="145018"/>
                    <a:pt x="0" y="105052"/>
                  </a:cubicBezTo>
                  <a:cubicBezTo>
                    <a:pt x="0" y="66229"/>
                    <a:pt x="0" y="42249"/>
                    <a:pt x="20554" y="21696"/>
                  </a:cubicBezTo>
                  <a:cubicBezTo>
                    <a:pt x="34256" y="7993"/>
                    <a:pt x="51384" y="0"/>
                    <a:pt x="75364" y="0"/>
                  </a:cubicBezTo>
                  <a:cubicBezTo>
                    <a:pt x="98201" y="0"/>
                    <a:pt x="116471" y="7993"/>
                    <a:pt x="130174" y="21696"/>
                  </a:cubicBezTo>
                  <a:close/>
                  <a:moveTo>
                    <a:pt x="49101" y="46817"/>
                  </a:moveTo>
                  <a:cubicBezTo>
                    <a:pt x="41107" y="55952"/>
                    <a:pt x="38824" y="65087"/>
                    <a:pt x="38824" y="105052"/>
                  </a:cubicBezTo>
                  <a:cubicBezTo>
                    <a:pt x="38824" y="143876"/>
                    <a:pt x="41107" y="154153"/>
                    <a:pt x="49101" y="162146"/>
                  </a:cubicBezTo>
                  <a:cubicBezTo>
                    <a:pt x="54810" y="168997"/>
                    <a:pt x="63945" y="173565"/>
                    <a:pt x="75364" y="173565"/>
                  </a:cubicBezTo>
                  <a:cubicBezTo>
                    <a:pt x="86782" y="173565"/>
                    <a:pt x="95917" y="168997"/>
                    <a:pt x="101627" y="162146"/>
                  </a:cubicBezTo>
                  <a:cubicBezTo>
                    <a:pt x="109620" y="153011"/>
                    <a:pt x="111904" y="143876"/>
                    <a:pt x="111904" y="105052"/>
                  </a:cubicBezTo>
                  <a:cubicBezTo>
                    <a:pt x="111904" y="66229"/>
                    <a:pt x="109620" y="55952"/>
                    <a:pt x="101627" y="46817"/>
                  </a:cubicBezTo>
                  <a:cubicBezTo>
                    <a:pt x="95917" y="39966"/>
                    <a:pt x="86782" y="35398"/>
                    <a:pt x="75364" y="35398"/>
                  </a:cubicBezTo>
                  <a:cubicBezTo>
                    <a:pt x="63945" y="35398"/>
                    <a:pt x="54810" y="39966"/>
                    <a:pt x="49101" y="46817"/>
                  </a:cubicBez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9"/>
            <p:cNvSpPr/>
            <p:nvPr/>
          </p:nvSpPr>
          <p:spPr>
            <a:xfrm>
              <a:off x="3432203" y="865245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74222" y="0"/>
                  </a:moveTo>
                  <a:cubicBezTo>
                    <a:pt x="102769" y="0"/>
                    <a:pt x="122180" y="10277"/>
                    <a:pt x="137025" y="29689"/>
                  </a:cubicBezTo>
                  <a:cubicBezTo>
                    <a:pt x="149585" y="46817"/>
                    <a:pt x="149585" y="68512"/>
                    <a:pt x="149585" y="102769"/>
                  </a:cubicBezTo>
                  <a:cubicBezTo>
                    <a:pt x="149585" y="137025"/>
                    <a:pt x="149585" y="157579"/>
                    <a:pt x="137025" y="175849"/>
                  </a:cubicBezTo>
                  <a:cubicBezTo>
                    <a:pt x="123322" y="195260"/>
                    <a:pt x="102769" y="205537"/>
                    <a:pt x="74222" y="205537"/>
                  </a:cubicBezTo>
                  <a:lnTo>
                    <a:pt x="0" y="205537"/>
                  </a:lnTo>
                  <a:lnTo>
                    <a:pt x="0" y="0"/>
                  </a:lnTo>
                  <a:lnTo>
                    <a:pt x="74222" y="0"/>
                  </a:lnTo>
                  <a:close/>
                  <a:moveTo>
                    <a:pt x="39966" y="35398"/>
                  </a:moveTo>
                  <a:lnTo>
                    <a:pt x="39966" y="170139"/>
                  </a:lnTo>
                  <a:lnTo>
                    <a:pt x="70796" y="170139"/>
                  </a:lnTo>
                  <a:cubicBezTo>
                    <a:pt x="84499" y="170139"/>
                    <a:pt x="94776" y="165572"/>
                    <a:pt x="100485" y="157579"/>
                  </a:cubicBezTo>
                  <a:cubicBezTo>
                    <a:pt x="108478" y="148444"/>
                    <a:pt x="108478" y="135883"/>
                    <a:pt x="108478" y="102769"/>
                  </a:cubicBezTo>
                  <a:cubicBezTo>
                    <a:pt x="108478" y="70796"/>
                    <a:pt x="107336" y="57094"/>
                    <a:pt x="100485" y="47959"/>
                  </a:cubicBezTo>
                  <a:cubicBezTo>
                    <a:pt x="93634" y="39966"/>
                    <a:pt x="84499" y="35398"/>
                    <a:pt x="70796" y="35398"/>
                  </a:cubicBezTo>
                  <a:lnTo>
                    <a:pt x="39966" y="35398"/>
                  </a:ln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9"/>
            <p:cNvSpPr/>
            <p:nvPr/>
          </p:nvSpPr>
          <p:spPr>
            <a:xfrm>
              <a:off x="3635457" y="865245"/>
              <a:ext cx="148443" cy="205537"/>
            </a:xfrm>
            <a:custGeom>
              <a:avLst/>
              <a:gdLst/>
              <a:ahLst/>
              <a:cxnLst/>
              <a:rect l="l" t="t" r="r" b="b"/>
              <a:pathLst>
                <a:path w="148443" h="205537" extrusionOk="0">
                  <a:moveTo>
                    <a:pt x="83357" y="0"/>
                  </a:moveTo>
                  <a:cubicBezTo>
                    <a:pt x="124464" y="0"/>
                    <a:pt x="147302" y="22837"/>
                    <a:pt x="147302" y="58236"/>
                  </a:cubicBezTo>
                  <a:cubicBezTo>
                    <a:pt x="147302" y="81073"/>
                    <a:pt x="132457" y="95917"/>
                    <a:pt x="122180" y="100485"/>
                  </a:cubicBezTo>
                  <a:cubicBezTo>
                    <a:pt x="134741" y="106194"/>
                    <a:pt x="150727" y="118755"/>
                    <a:pt x="150727" y="147302"/>
                  </a:cubicBezTo>
                  <a:cubicBezTo>
                    <a:pt x="150727" y="186125"/>
                    <a:pt x="124464" y="206679"/>
                    <a:pt x="86782" y="206679"/>
                  </a:cubicBezTo>
                  <a:lnTo>
                    <a:pt x="0" y="206679"/>
                  </a:lnTo>
                  <a:lnTo>
                    <a:pt x="0" y="0"/>
                  </a:lnTo>
                  <a:lnTo>
                    <a:pt x="83357" y="0"/>
                  </a:lnTo>
                  <a:close/>
                  <a:moveTo>
                    <a:pt x="41107" y="35398"/>
                  </a:moveTo>
                  <a:lnTo>
                    <a:pt x="41107" y="83357"/>
                  </a:lnTo>
                  <a:lnTo>
                    <a:pt x="81073" y="83357"/>
                  </a:lnTo>
                  <a:cubicBezTo>
                    <a:pt x="98201" y="83357"/>
                    <a:pt x="107336" y="74222"/>
                    <a:pt x="107336" y="59377"/>
                  </a:cubicBezTo>
                  <a:cubicBezTo>
                    <a:pt x="107336" y="45675"/>
                    <a:pt x="98201" y="35398"/>
                    <a:pt x="81073" y="35398"/>
                  </a:cubicBezTo>
                  <a:lnTo>
                    <a:pt x="41107" y="35398"/>
                  </a:lnTo>
                  <a:close/>
                  <a:moveTo>
                    <a:pt x="41107" y="118755"/>
                  </a:moveTo>
                  <a:lnTo>
                    <a:pt x="41107" y="168997"/>
                  </a:lnTo>
                  <a:lnTo>
                    <a:pt x="83357" y="168997"/>
                  </a:lnTo>
                  <a:cubicBezTo>
                    <a:pt x="101627" y="168997"/>
                    <a:pt x="110762" y="157579"/>
                    <a:pt x="110762" y="143876"/>
                  </a:cubicBezTo>
                  <a:cubicBezTo>
                    <a:pt x="110762" y="130174"/>
                    <a:pt x="101627" y="118755"/>
                    <a:pt x="83357" y="118755"/>
                  </a:cubicBezTo>
                  <a:lnTo>
                    <a:pt x="41107" y="118755"/>
                  </a:lnTo>
                  <a:close/>
                </a:path>
              </a:pathLst>
            </a:custGeom>
            <a:solidFill>
              <a:srgbClr val="13AA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" name="Google Shape;152;p29"/>
            <p:cNvGrpSpPr/>
            <p:nvPr/>
          </p:nvGrpSpPr>
          <p:grpSpPr>
            <a:xfrm>
              <a:off x="4061375" y="865245"/>
              <a:ext cx="231800" cy="205537"/>
              <a:chOff x="4061375" y="865245"/>
              <a:chExt cx="231800" cy="205537"/>
            </a:xfrm>
          </p:grpSpPr>
          <p:sp>
            <p:nvSpPr>
              <p:cNvPr id="153" name="Google Shape;153;p29"/>
              <p:cNvSpPr/>
              <p:nvPr/>
            </p:nvSpPr>
            <p:spPr>
              <a:xfrm>
                <a:off x="4061375" y="865245"/>
                <a:ext cx="91349" cy="205537"/>
              </a:xfrm>
              <a:custGeom>
                <a:avLst/>
                <a:gdLst/>
                <a:ahLst/>
                <a:cxnLst/>
                <a:rect l="l" t="t" r="r" b="b"/>
                <a:pathLst>
                  <a:path w="91349" h="205537" extrusionOk="0">
                    <a:moveTo>
                      <a:pt x="71938" y="205537"/>
                    </a:moveTo>
                    <a:cubicBezTo>
                      <a:pt x="59377" y="205537"/>
                      <a:pt x="50242" y="202112"/>
                      <a:pt x="43391" y="195260"/>
                    </a:cubicBezTo>
                    <a:cubicBezTo>
                      <a:pt x="35398" y="187267"/>
                      <a:pt x="31972" y="176990"/>
                      <a:pt x="31972" y="167855"/>
                    </a:cubicBezTo>
                    <a:lnTo>
                      <a:pt x="31972" y="139309"/>
                    </a:lnTo>
                    <a:cubicBezTo>
                      <a:pt x="31972" y="132457"/>
                      <a:pt x="30831" y="127890"/>
                      <a:pt x="27405" y="124464"/>
                    </a:cubicBezTo>
                    <a:cubicBezTo>
                      <a:pt x="23979" y="121039"/>
                      <a:pt x="20554" y="119897"/>
                      <a:pt x="13702" y="119897"/>
                    </a:cubicBezTo>
                    <a:lnTo>
                      <a:pt x="0" y="119897"/>
                    </a:lnTo>
                    <a:lnTo>
                      <a:pt x="0" y="84499"/>
                    </a:lnTo>
                    <a:lnTo>
                      <a:pt x="13702" y="84499"/>
                    </a:lnTo>
                    <a:cubicBezTo>
                      <a:pt x="19412" y="84499"/>
                      <a:pt x="23979" y="83357"/>
                      <a:pt x="27405" y="79931"/>
                    </a:cubicBezTo>
                    <a:cubicBezTo>
                      <a:pt x="30831" y="76506"/>
                      <a:pt x="31972" y="71938"/>
                      <a:pt x="31972" y="65087"/>
                    </a:cubicBezTo>
                    <a:lnTo>
                      <a:pt x="31972" y="37682"/>
                    </a:lnTo>
                    <a:cubicBezTo>
                      <a:pt x="31972" y="27405"/>
                      <a:pt x="35398" y="18270"/>
                      <a:pt x="43391" y="10277"/>
                    </a:cubicBezTo>
                    <a:cubicBezTo>
                      <a:pt x="49100" y="4567"/>
                      <a:pt x="59377" y="0"/>
                      <a:pt x="71938" y="0"/>
                    </a:cubicBezTo>
                    <a:lnTo>
                      <a:pt x="98201" y="0"/>
                    </a:lnTo>
                    <a:lnTo>
                      <a:pt x="98201" y="35398"/>
                    </a:lnTo>
                    <a:lnTo>
                      <a:pt x="87924" y="35398"/>
                    </a:lnTo>
                    <a:cubicBezTo>
                      <a:pt x="81073" y="35398"/>
                      <a:pt x="76506" y="36540"/>
                      <a:pt x="74222" y="38824"/>
                    </a:cubicBezTo>
                    <a:cubicBezTo>
                      <a:pt x="70796" y="42249"/>
                      <a:pt x="70796" y="45675"/>
                      <a:pt x="70796" y="53668"/>
                    </a:cubicBezTo>
                    <a:lnTo>
                      <a:pt x="70796" y="78789"/>
                    </a:lnTo>
                    <a:cubicBezTo>
                      <a:pt x="70796" y="98201"/>
                      <a:pt x="58235" y="101627"/>
                      <a:pt x="53668" y="102769"/>
                    </a:cubicBezTo>
                    <a:cubicBezTo>
                      <a:pt x="58235" y="103911"/>
                      <a:pt x="70796" y="107336"/>
                      <a:pt x="70796" y="126748"/>
                    </a:cubicBezTo>
                    <a:lnTo>
                      <a:pt x="70796" y="151869"/>
                    </a:lnTo>
                    <a:cubicBezTo>
                      <a:pt x="70796" y="159862"/>
                      <a:pt x="71938" y="164430"/>
                      <a:pt x="74222" y="166714"/>
                    </a:cubicBezTo>
                    <a:cubicBezTo>
                      <a:pt x="76506" y="168997"/>
                      <a:pt x="81073" y="170139"/>
                      <a:pt x="87924" y="170139"/>
                    </a:cubicBezTo>
                    <a:lnTo>
                      <a:pt x="98201" y="170139"/>
                    </a:lnTo>
                    <a:lnTo>
                      <a:pt x="98201" y="205537"/>
                    </a:lnTo>
                    <a:lnTo>
                      <a:pt x="71938" y="2055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9"/>
              <p:cNvSpPr/>
              <p:nvPr/>
            </p:nvSpPr>
            <p:spPr>
              <a:xfrm>
                <a:off x="4201826" y="865245"/>
                <a:ext cx="91349" cy="205537"/>
              </a:xfrm>
              <a:custGeom>
                <a:avLst/>
                <a:gdLst/>
                <a:ahLst/>
                <a:cxnLst/>
                <a:rect l="l" t="t" r="r" b="b"/>
                <a:pathLst>
                  <a:path w="91349" h="205537" extrusionOk="0">
                    <a:moveTo>
                      <a:pt x="26263" y="0"/>
                    </a:moveTo>
                    <a:cubicBezTo>
                      <a:pt x="38824" y="0"/>
                      <a:pt x="47959" y="3426"/>
                      <a:pt x="54810" y="10277"/>
                    </a:cubicBezTo>
                    <a:cubicBezTo>
                      <a:pt x="62803" y="18270"/>
                      <a:pt x="66229" y="28547"/>
                      <a:pt x="66229" y="37682"/>
                    </a:cubicBezTo>
                    <a:lnTo>
                      <a:pt x="66229" y="66229"/>
                    </a:lnTo>
                    <a:cubicBezTo>
                      <a:pt x="66229" y="73080"/>
                      <a:pt x="67371" y="77647"/>
                      <a:pt x="70796" y="81073"/>
                    </a:cubicBezTo>
                    <a:cubicBezTo>
                      <a:pt x="74222" y="84499"/>
                      <a:pt x="77647" y="85641"/>
                      <a:pt x="84499" y="85641"/>
                    </a:cubicBezTo>
                    <a:lnTo>
                      <a:pt x="98201" y="85641"/>
                    </a:lnTo>
                    <a:lnTo>
                      <a:pt x="98201" y="121039"/>
                    </a:lnTo>
                    <a:lnTo>
                      <a:pt x="84499" y="121039"/>
                    </a:lnTo>
                    <a:cubicBezTo>
                      <a:pt x="78789" y="121039"/>
                      <a:pt x="74222" y="122180"/>
                      <a:pt x="70796" y="125606"/>
                    </a:cubicBezTo>
                    <a:cubicBezTo>
                      <a:pt x="67371" y="129032"/>
                      <a:pt x="66229" y="133599"/>
                      <a:pt x="66229" y="140450"/>
                    </a:cubicBezTo>
                    <a:lnTo>
                      <a:pt x="66229" y="168997"/>
                    </a:lnTo>
                    <a:cubicBezTo>
                      <a:pt x="66229" y="179274"/>
                      <a:pt x="62803" y="188409"/>
                      <a:pt x="54810" y="196402"/>
                    </a:cubicBezTo>
                    <a:cubicBezTo>
                      <a:pt x="49101" y="202112"/>
                      <a:pt x="38824" y="206679"/>
                      <a:pt x="26263" y="206679"/>
                    </a:cubicBezTo>
                    <a:lnTo>
                      <a:pt x="0" y="206679"/>
                    </a:lnTo>
                    <a:lnTo>
                      <a:pt x="0" y="171281"/>
                    </a:lnTo>
                    <a:lnTo>
                      <a:pt x="13703" y="171281"/>
                    </a:lnTo>
                    <a:cubicBezTo>
                      <a:pt x="20554" y="171281"/>
                      <a:pt x="21696" y="170139"/>
                      <a:pt x="23979" y="167855"/>
                    </a:cubicBezTo>
                    <a:cubicBezTo>
                      <a:pt x="27405" y="164430"/>
                      <a:pt x="27405" y="161004"/>
                      <a:pt x="27405" y="153011"/>
                    </a:cubicBezTo>
                    <a:lnTo>
                      <a:pt x="27405" y="127890"/>
                    </a:lnTo>
                    <a:cubicBezTo>
                      <a:pt x="27405" y="108478"/>
                      <a:pt x="39966" y="105052"/>
                      <a:pt x="44533" y="103911"/>
                    </a:cubicBezTo>
                    <a:cubicBezTo>
                      <a:pt x="39966" y="102769"/>
                      <a:pt x="27405" y="99343"/>
                      <a:pt x="27405" y="79931"/>
                    </a:cubicBezTo>
                    <a:lnTo>
                      <a:pt x="27405" y="53668"/>
                    </a:lnTo>
                    <a:cubicBezTo>
                      <a:pt x="27405" y="45675"/>
                      <a:pt x="26263" y="41107"/>
                      <a:pt x="23979" y="38824"/>
                    </a:cubicBezTo>
                    <a:cubicBezTo>
                      <a:pt x="21696" y="36540"/>
                      <a:pt x="17128" y="35398"/>
                      <a:pt x="10277" y="35398"/>
                    </a:cubicBezTo>
                    <a:lnTo>
                      <a:pt x="0" y="35398"/>
                    </a:lnTo>
                    <a:lnTo>
                      <a:pt x="0" y="0"/>
                    </a:lnTo>
                    <a:lnTo>
                      <a:pt x="26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29"/>
            <p:cNvGrpSpPr/>
            <p:nvPr/>
          </p:nvGrpSpPr>
          <p:grpSpPr>
            <a:xfrm>
              <a:off x="4154966" y="912062"/>
              <a:ext cx="48001" cy="108477"/>
              <a:chOff x="4154966" y="912062"/>
              <a:chExt cx="48001" cy="108477"/>
            </a:xfrm>
          </p:grpSpPr>
          <p:sp>
            <p:nvSpPr>
              <p:cNvPr id="156" name="Google Shape;156;p29"/>
              <p:cNvSpPr/>
              <p:nvPr/>
            </p:nvSpPr>
            <p:spPr>
              <a:xfrm>
                <a:off x="4154966" y="912062"/>
                <a:ext cx="45674" cy="91349"/>
              </a:xfrm>
              <a:custGeom>
                <a:avLst/>
                <a:gdLst/>
                <a:ahLst/>
                <a:cxnLst/>
                <a:rect l="l" t="t" r="r" b="b"/>
                <a:pathLst>
                  <a:path w="45674" h="91349" extrusionOk="0">
                    <a:moveTo>
                      <a:pt x="50286" y="45675"/>
                    </a:moveTo>
                    <a:cubicBezTo>
                      <a:pt x="44576" y="19412"/>
                      <a:pt x="29732" y="10277"/>
                      <a:pt x="28590" y="6851"/>
                    </a:cubicBezTo>
                    <a:cubicBezTo>
                      <a:pt x="27448" y="4567"/>
                      <a:pt x="25165" y="0"/>
                      <a:pt x="25165" y="0"/>
                    </a:cubicBezTo>
                    <a:cubicBezTo>
                      <a:pt x="25165" y="0"/>
                      <a:pt x="25165" y="0"/>
                      <a:pt x="25165" y="0"/>
                    </a:cubicBezTo>
                    <a:cubicBezTo>
                      <a:pt x="25165" y="2284"/>
                      <a:pt x="25165" y="3426"/>
                      <a:pt x="22881" y="5709"/>
                    </a:cubicBezTo>
                    <a:cubicBezTo>
                      <a:pt x="19455" y="7993"/>
                      <a:pt x="1185" y="22837"/>
                      <a:pt x="43" y="53668"/>
                    </a:cubicBezTo>
                    <a:cubicBezTo>
                      <a:pt x="-1098" y="82215"/>
                      <a:pt x="20597" y="99343"/>
                      <a:pt x="24023" y="101627"/>
                    </a:cubicBezTo>
                    <a:lnTo>
                      <a:pt x="24023" y="101627"/>
                    </a:lnTo>
                    <a:cubicBezTo>
                      <a:pt x="25165" y="99343"/>
                      <a:pt x="25165" y="93634"/>
                      <a:pt x="26307" y="86782"/>
                    </a:cubicBezTo>
                    <a:cubicBezTo>
                      <a:pt x="26307" y="92492"/>
                      <a:pt x="27448" y="99343"/>
                      <a:pt x="30874" y="100485"/>
                    </a:cubicBezTo>
                    <a:lnTo>
                      <a:pt x="30874" y="100485"/>
                    </a:lnTo>
                    <a:cubicBezTo>
                      <a:pt x="30874" y="100485"/>
                      <a:pt x="33158" y="99343"/>
                      <a:pt x="34300" y="97059"/>
                    </a:cubicBezTo>
                    <a:cubicBezTo>
                      <a:pt x="41151" y="90208"/>
                      <a:pt x="55995" y="73080"/>
                      <a:pt x="50286" y="45675"/>
                    </a:cubicBezTo>
                  </a:path>
                </a:pathLst>
              </a:custGeom>
              <a:solidFill>
                <a:srgbClr val="0FA8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9"/>
              <p:cNvSpPr/>
              <p:nvPr/>
            </p:nvSpPr>
            <p:spPr>
              <a:xfrm>
                <a:off x="4178988" y="997702"/>
                <a:ext cx="11400" cy="228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22837" extrusionOk="0">
                    <a:moveTo>
                      <a:pt x="24002" y="0"/>
                    </a:moveTo>
                    <a:cubicBezTo>
                      <a:pt x="12001" y="7993"/>
                      <a:pt x="12001" y="13702"/>
                      <a:pt x="0" y="14844"/>
                    </a:cubicBezTo>
                    <a:cubicBezTo>
                      <a:pt x="0" y="14844"/>
                      <a:pt x="12001" y="21696"/>
                      <a:pt x="12001" y="28547"/>
                    </a:cubicBezTo>
                    <a:lnTo>
                      <a:pt x="36003" y="28547"/>
                    </a:lnTo>
                    <a:cubicBezTo>
                      <a:pt x="48004" y="20554"/>
                      <a:pt x="59995" y="13702"/>
                      <a:pt x="59995" y="13702"/>
                    </a:cubicBezTo>
                    <a:cubicBezTo>
                      <a:pt x="36003" y="12561"/>
                      <a:pt x="24002" y="5709"/>
                      <a:pt x="24002" y="0"/>
                    </a:cubicBezTo>
                  </a:path>
                </a:pathLst>
              </a:custGeom>
              <a:solidFill>
                <a:srgbClr val="B7C4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9"/>
              <p:cNvSpPr/>
              <p:nvPr/>
            </p:nvSpPr>
            <p:spPr>
              <a:xfrm>
                <a:off x="4180130" y="912062"/>
                <a:ext cx="22837" cy="91349"/>
              </a:xfrm>
              <a:custGeom>
                <a:avLst/>
                <a:gdLst/>
                <a:ahLst/>
                <a:cxnLst/>
                <a:rect l="l" t="t" r="r" b="b"/>
                <a:pathLst>
                  <a:path w="22837" h="91349" extrusionOk="0">
                    <a:moveTo>
                      <a:pt x="25121" y="45675"/>
                    </a:moveTo>
                    <a:cubicBezTo>
                      <a:pt x="19412" y="19412"/>
                      <a:pt x="4567" y="10277"/>
                      <a:pt x="3426" y="6851"/>
                    </a:cubicBezTo>
                    <a:cubicBezTo>
                      <a:pt x="2284" y="4567"/>
                      <a:pt x="0" y="0"/>
                      <a:pt x="0" y="0"/>
                    </a:cubicBezTo>
                    <a:cubicBezTo>
                      <a:pt x="1142" y="5709"/>
                      <a:pt x="1142" y="50242"/>
                      <a:pt x="1142" y="55952"/>
                    </a:cubicBezTo>
                    <a:cubicBezTo>
                      <a:pt x="1142" y="67371"/>
                      <a:pt x="1142" y="77647"/>
                      <a:pt x="0" y="86782"/>
                    </a:cubicBezTo>
                    <a:cubicBezTo>
                      <a:pt x="0" y="92492"/>
                      <a:pt x="1142" y="99343"/>
                      <a:pt x="4567" y="100485"/>
                    </a:cubicBezTo>
                    <a:lnTo>
                      <a:pt x="4567" y="100485"/>
                    </a:lnTo>
                    <a:cubicBezTo>
                      <a:pt x="4567" y="100485"/>
                      <a:pt x="6851" y="99343"/>
                      <a:pt x="7993" y="97059"/>
                    </a:cubicBezTo>
                    <a:lnTo>
                      <a:pt x="7993" y="97059"/>
                    </a:lnTo>
                    <a:cubicBezTo>
                      <a:pt x="15986" y="90208"/>
                      <a:pt x="30831" y="73080"/>
                      <a:pt x="25121" y="45675"/>
                    </a:cubicBezTo>
                  </a:path>
                </a:pathLst>
              </a:custGeom>
              <a:solidFill>
                <a:srgbClr val="15984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29"/>
            <p:cNvSpPr/>
            <p:nvPr/>
          </p:nvSpPr>
          <p:spPr>
            <a:xfrm>
              <a:off x="3924351" y="865245"/>
              <a:ext cx="137024" cy="205537"/>
            </a:xfrm>
            <a:custGeom>
              <a:avLst/>
              <a:gdLst/>
              <a:ahLst/>
              <a:cxnLst/>
              <a:rect l="l" t="t" r="r" b="b"/>
              <a:pathLst>
                <a:path w="137024" h="205537" extrusionOk="0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4324006" y="861819"/>
              <a:ext cx="159862" cy="205537"/>
            </a:xfrm>
            <a:custGeom>
              <a:avLst/>
              <a:gdLst/>
              <a:ahLst/>
              <a:cxnLst/>
              <a:rect l="l" t="t" r="r" b="b"/>
              <a:pathLst>
                <a:path w="159862" h="205537" extrusionOk="0">
                  <a:moveTo>
                    <a:pt x="21696" y="189551"/>
                  </a:moveTo>
                  <a:cubicBezTo>
                    <a:pt x="0" y="167855"/>
                    <a:pt x="0" y="141592"/>
                    <a:pt x="0" y="106194"/>
                  </a:cubicBezTo>
                  <a:cubicBezTo>
                    <a:pt x="0" y="70796"/>
                    <a:pt x="0" y="44533"/>
                    <a:pt x="21696" y="22837"/>
                  </a:cubicBezTo>
                  <a:cubicBezTo>
                    <a:pt x="36540" y="7993"/>
                    <a:pt x="53668" y="0"/>
                    <a:pt x="79931" y="0"/>
                  </a:cubicBezTo>
                  <a:cubicBezTo>
                    <a:pt x="119897" y="0"/>
                    <a:pt x="150727" y="21696"/>
                    <a:pt x="158720" y="67371"/>
                  </a:cubicBezTo>
                  <a:lnTo>
                    <a:pt x="107336" y="67371"/>
                  </a:lnTo>
                  <a:cubicBezTo>
                    <a:pt x="103910" y="55952"/>
                    <a:pt x="98201" y="45675"/>
                    <a:pt x="81073" y="45675"/>
                  </a:cubicBezTo>
                  <a:cubicBezTo>
                    <a:pt x="71938" y="45675"/>
                    <a:pt x="65087" y="49101"/>
                    <a:pt x="60519" y="54810"/>
                  </a:cubicBezTo>
                  <a:cubicBezTo>
                    <a:pt x="55952" y="60519"/>
                    <a:pt x="52526" y="68512"/>
                    <a:pt x="52526" y="106194"/>
                  </a:cubicBezTo>
                  <a:cubicBezTo>
                    <a:pt x="52526" y="143876"/>
                    <a:pt x="55952" y="151869"/>
                    <a:pt x="60519" y="157579"/>
                  </a:cubicBezTo>
                  <a:cubicBezTo>
                    <a:pt x="63945" y="162146"/>
                    <a:pt x="70796" y="166714"/>
                    <a:pt x="81073" y="166714"/>
                  </a:cubicBezTo>
                  <a:cubicBezTo>
                    <a:pt x="98201" y="166714"/>
                    <a:pt x="105052" y="156437"/>
                    <a:pt x="107336" y="145018"/>
                  </a:cubicBezTo>
                  <a:lnTo>
                    <a:pt x="159862" y="145018"/>
                  </a:lnTo>
                  <a:cubicBezTo>
                    <a:pt x="151869" y="190693"/>
                    <a:pt x="121039" y="212389"/>
                    <a:pt x="81073" y="212389"/>
                  </a:cubicBezTo>
                  <a:cubicBezTo>
                    <a:pt x="54810" y="212389"/>
                    <a:pt x="36540" y="204395"/>
                    <a:pt x="21696" y="1895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4483869" y="865245"/>
              <a:ext cx="182699" cy="205537"/>
            </a:xfrm>
            <a:custGeom>
              <a:avLst/>
              <a:gdLst/>
              <a:ahLst/>
              <a:cxnLst/>
              <a:rect l="l" t="t" r="r" b="b"/>
              <a:pathLst>
                <a:path w="182699" h="205537" extrusionOk="0">
                  <a:moveTo>
                    <a:pt x="77647" y="0"/>
                  </a:moveTo>
                  <a:lnTo>
                    <a:pt x="116471" y="0"/>
                  </a:lnTo>
                  <a:lnTo>
                    <a:pt x="191835" y="207821"/>
                  </a:lnTo>
                  <a:lnTo>
                    <a:pt x="138167" y="207821"/>
                  </a:lnTo>
                  <a:lnTo>
                    <a:pt x="127890" y="176990"/>
                  </a:lnTo>
                  <a:lnTo>
                    <a:pt x="63945" y="176990"/>
                  </a:lnTo>
                  <a:lnTo>
                    <a:pt x="53668" y="207821"/>
                  </a:lnTo>
                  <a:lnTo>
                    <a:pt x="0" y="207821"/>
                  </a:lnTo>
                  <a:lnTo>
                    <a:pt x="77647" y="0"/>
                  </a:lnTo>
                  <a:close/>
                  <a:moveTo>
                    <a:pt x="115329" y="133599"/>
                  </a:moveTo>
                  <a:lnTo>
                    <a:pt x="97059" y="77647"/>
                  </a:lnTo>
                  <a:lnTo>
                    <a:pt x="78789" y="133599"/>
                  </a:lnTo>
                  <a:lnTo>
                    <a:pt x="115329" y="133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4697399" y="865245"/>
              <a:ext cx="137024" cy="205537"/>
            </a:xfrm>
            <a:custGeom>
              <a:avLst/>
              <a:gdLst/>
              <a:ahLst/>
              <a:cxnLst/>
              <a:rect l="l" t="t" r="r" b="b"/>
              <a:pathLst>
                <a:path w="137024" h="205537" extrusionOk="0">
                  <a:moveTo>
                    <a:pt x="0" y="0"/>
                  </a:moveTo>
                  <a:lnTo>
                    <a:pt x="51384" y="0"/>
                  </a:lnTo>
                  <a:lnTo>
                    <a:pt x="51384" y="162146"/>
                  </a:lnTo>
                  <a:lnTo>
                    <a:pt x="139309" y="162146"/>
                  </a:lnTo>
                  <a:lnTo>
                    <a:pt x="139309" y="207821"/>
                  </a:lnTo>
                  <a:lnTo>
                    <a:pt x="0" y="207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3839852" y="1026249"/>
              <a:ext cx="45674" cy="34256"/>
            </a:xfrm>
            <a:custGeom>
              <a:avLst/>
              <a:gdLst/>
              <a:ahLst/>
              <a:cxnLst/>
              <a:rect l="l" t="t" r="r" b="b"/>
              <a:pathLst>
                <a:path w="45674" h="34256" extrusionOk="0">
                  <a:moveTo>
                    <a:pt x="22837" y="45675"/>
                  </a:moveTo>
                  <a:lnTo>
                    <a:pt x="22837" y="45675"/>
                  </a:lnTo>
                  <a:cubicBezTo>
                    <a:pt x="35398" y="45675"/>
                    <a:pt x="45675" y="35398"/>
                    <a:pt x="45675" y="22837"/>
                  </a:cubicBezTo>
                  <a:lnTo>
                    <a:pt x="45675" y="22837"/>
                  </a:lnTo>
                  <a:cubicBezTo>
                    <a:pt x="45675" y="10277"/>
                    <a:pt x="35398" y="0"/>
                    <a:pt x="22837" y="0"/>
                  </a:cubicBezTo>
                  <a:lnTo>
                    <a:pt x="22837" y="0"/>
                  </a:lnTo>
                  <a:cubicBezTo>
                    <a:pt x="10277" y="0"/>
                    <a:pt x="0" y="10277"/>
                    <a:pt x="0" y="22837"/>
                  </a:cubicBezTo>
                  <a:lnTo>
                    <a:pt x="0" y="22837"/>
                  </a:lnTo>
                  <a:cubicBezTo>
                    <a:pt x="0" y="36540"/>
                    <a:pt x="10277" y="45675"/>
                    <a:pt x="22837" y="456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29"/>
          <p:cNvSpPr/>
          <p:nvPr/>
        </p:nvSpPr>
        <p:spPr>
          <a:xfrm>
            <a:off x="8257300" y="410322"/>
            <a:ext cx="3181500" cy="304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1291050" y="5197175"/>
            <a:ext cx="6923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Every session you rate enters you into a drawing for a gift card and TWO passes to MongoDB World 2020!</a:t>
            </a:r>
            <a:endParaRPr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85156B-91C2-4388-9BF2-4AB9A4D25D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18EDC-5D45-4B09-A011-5F52D7BF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01AB408-8FE9-438C-9BB8-C7ED3916C0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7CE8F01-FD71-48D8-AB15-AB004280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11D73-AA0B-42D2-AF02-A3694A204C0F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3654641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/ 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6435475-54B9-439D-8761-742FFEA1B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8906"/>
            <a:ext cx="4179547" cy="23568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0B63C8-2CB4-4E7A-A132-3E4EF956CB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F829C-5169-4C90-A286-0EF4C9CAC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816365"/>
            <a:ext cx="10515600" cy="2852737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2366B-BD3A-4603-89B4-EF3B6DC1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96090"/>
            <a:ext cx="10515600" cy="1500187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C9D60-EDEB-414D-A390-6B86ED6C4A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8100" y="0"/>
            <a:ext cx="7239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829C-5169-4C90-A286-0EF4C9CAC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23406"/>
            <a:ext cx="10515600" cy="2545696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demo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2366B-BD3A-4603-89B4-EF3B6DC128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96090"/>
            <a:ext cx="10515600" cy="1500187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demo presenter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F6538-F10E-4AF2-8A9D-FD65BBA887FD}"/>
              </a:ext>
            </a:extLst>
          </p:cNvPr>
          <p:cNvSpPr txBox="1"/>
          <p:nvPr userDrawn="1"/>
        </p:nvSpPr>
        <p:spPr>
          <a:xfrm>
            <a:off x="831850" y="694033"/>
            <a:ext cx="116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  <a:latin typeface="+mj-lt"/>
              </a:rPr>
              <a:t>DEMO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831F2F9-D73E-4573-B605-B07CC18369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760106"/>
            <a:ext cx="1254034" cy="11020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6696E8-2F9B-49B6-B970-CD599F6FB8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0722488" y="0"/>
            <a:ext cx="16954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1 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07A63BF-F999-4693-B975-BF7FC7D95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8127" y="4317121"/>
            <a:ext cx="2711604" cy="969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F829C-5169-4C90-A286-0EF4C9CAC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23406"/>
            <a:ext cx="10515600" cy="2545696"/>
          </a:xfrm>
        </p:spPr>
        <p:txBody>
          <a:bodyPr anchor="b"/>
          <a:lstStyle>
            <a:lvl1pPr algn="l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session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831F2F9-D73E-4573-B605-B07CC1836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760106"/>
            <a:ext cx="1254034" cy="11020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6696E8-2F9B-49B6-B970-CD599F6FB8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722488" y="0"/>
            <a:ext cx="1695450" cy="20097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FAE697-B7AE-4E37-B1FA-5C86324066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914" y="677169"/>
            <a:ext cx="1304925" cy="447675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93F6EC97-93EC-4A78-A93C-1DCA54DC85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850" y="3680978"/>
            <a:ext cx="10528300" cy="404817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Speaker one – Title 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877E9FE-A75F-4C65-AC7A-E6591A1FC9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09627" y="4736726"/>
            <a:ext cx="5830414" cy="521208"/>
          </a:xfrm>
        </p:spPr>
        <p:txBody>
          <a:bodyPr lIns="91440" tIns="45720" rIns="9144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00:00AM – 00:00AM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051C9-5574-425C-A06C-F8E9D2D6D344}"/>
              </a:ext>
            </a:extLst>
          </p:cNvPr>
          <p:cNvSpPr txBox="1"/>
          <p:nvPr userDrawn="1"/>
        </p:nvSpPr>
        <p:spPr>
          <a:xfrm>
            <a:off x="831850" y="4736726"/>
            <a:ext cx="777777" cy="52120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</a:rPr>
              <a:t>WHEN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A696EF8-6AB1-4E34-A267-ED146911BA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09627" y="5281083"/>
            <a:ext cx="5830414" cy="521208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Room info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15FCD-9004-446F-90B7-7CED4EE58B8F}"/>
              </a:ext>
            </a:extLst>
          </p:cNvPr>
          <p:cNvSpPr txBox="1"/>
          <p:nvPr userDrawn="1"/>
        </p:nvSpPr>
        <p:spPr>
          <a:xfrm>
            <a:off x="831850" y="5281083"/>
            <a:ext cx="889987" cy="52120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952241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2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07A63BF-F999-4693-B975-BF7FC7D954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8127" y="4787389"/>
            <a:ext cx="2711604" cy="969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F829C-5169-4C90-A286-0EF4C9CAC9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123406"/>
            <a:ext cx="10515600" cy="2545696"/>
          </a:xfrm>
        </p:spPr>
        <p:txBody>
          <a:bodyPr anchor="b"/>
          <a:lstStyle>
            <a:lvl1pPr algn="l"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session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831F2F9-D73E-4573-B605-B07CC18369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760106"/>
            <a:ext cx="1254034" cy="11020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6696E8-2F9B-49B6-B970-CD599F6FB8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0722488" y="0"/>
            <a:ext cx="1695450" cy="20097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AFAE697-B7AE-4E37-B1FA-5C86324066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914" y="677169"/>
            <a:ext cx="1304925" cy="447675"/>
          </a:xfrm>
          <a:prstGeom prst="rect">
            <a:avLst/>
          </a:prstGeom>
        </p:spPr>
      </p:pic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93F6EC97-93EC-4A78-A93C-1DCA54DC85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850" y="3680978"/>
            <a:ext cx="10528300" cy="404817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Speaker one – Title 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877E9FE-A75F-4C65-AC7A-E6591A1FC9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09627" y="5206994"/>
            <a:ext cx="5830414" cy="521208"/>
          </a:xfrm>
        </p:spPr>
        <p:txBody>
          <a:bodyPr lIns="91440" tIns="45720" rIns="91440" bIns="4572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00:00AM – 00:00AM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051C9-5574-425C-A06C-F8E9D2D6D344}"/>
              </a:ext>
            </a:extLst>
          </p:cNvPr>
          <p:cNvSpPr txBox="1"/>
          <p:nvPr userDrawn="1"/>
        </p:nvSpPr>
        <p:spPr>
          <a:xfrm>
            <a:off x="831850" y="5206994"/>
            <a:ext cx="777777" cy="52120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</a:rPr>
              <a:t>WHEN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AA696EF8-6AB1-4E34-A267-ED146911BA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09627" y="5751351"/>
            <a:ext cx="5830414" cy="521208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Room info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15FCD-9004-446F-90B7-7CED4EE58B8F}"/>
              </a:ext>
            </a:extLst>
          </p:cNvPr>
          <p:cNvSpPr txBox="1"/>
          <p:nvPr userDrawn="1"/>
        </p:nvSpPr>
        <p:spPr>
          <a:xfrm>
            <a:off x="831850" y="5751351"/>
            <a:ext cx="889987" cy="521208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</a:rPr>
              <a:t>WHERE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D276F854-3FE8-4357-95F0-6B0150033E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160358"/>
            <a:ext cx="10528300" cy="404817"/>
          </a:xfr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 kern="1200" cap="none" spc="100" baseline="0">
                <a:solidFill>
                  <a:srgbClr val="FFFFFF"/>
                </a:solidFill>
                <a:latin typeface="+mn-lt"/>
                <a:cs typeface="SweetSansPro Medium"/>
              </a:defRPr>
            </a:lvl1pPr>
          </a:lstStyle>
          <a:p>
            <a:pPr lvl="0"/>
            <a:r>
              <a:rPr lang="en-US" dirty="0"/>
              <a:t>Speaker one – Title </a:t>
            </a:r>
          </a:p>
        </p:txBody>
      </p:sp>
    </p:spTree>
    <p:extLst>
      <p:ext uri="{BB962C8B-B14F-4D97-AF65-F5344CB8AC3E}">
        <p14:creationId xmlns:p14="http://schemas.microsoft.com/office/powerpoint/2010/main" val="111951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5CA9-4BD4-4924-A908-765FC86C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D49A3-2791-4E91-8D58-7AF708FC6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724" y="1825625"/>
            <a:ext cx="556107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74977-60BC-4851-BC82-0984F0821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075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D8AAF2E-EBEB-4322-941D-87A056CD8D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" y="5837826"/>
            <a:ext cx="12024360" cy="86341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ECE6E60-3129-4767-B29E-253D1BD7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7634" y="6447902"/>
            <a:ext cx="4535642" cy="338554"/>
          </a:xfrm>
          <a:noFill/>
        </p:spPr>
        <p:txBody>
          <a:bodyPr wrap="square" rIns="0" rtlCol="0">
            <a:spAutoFit/>
          </a:bodyPr>
          <a:lstStyle>
            <a:lvl1pPr algn="r">
              <a:defRPr lang="en-US" sz="1600" b="0" smtClean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83B0B-0D64-466E-8857-FC7F1B9EEA78}"/>
              </a:ext>
            </a:extLst>
          </p:cNvPr>
          <p:cNvSpPr txBox="1"/>
          <p:nvPr userDrawn="1"/>
        </p:nvSpPr>
        <p:spPr>
          <a:xfrm>
            <a:off x="458724" y="6447902"/>
            <a:ext cx="117814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b="0" dirty="0">
                <a:solidFill>
                  <a:schemeClr val="accent3"/>
                </a:solidFill>
                <a:latin typeface="+mj-lt"/>
              </a:rPr>
              <a:t>#MDBLocal</a:t>
            </a:r>
          </a:p>
        </p:txBody>
      </p:sp>
    </p:spTree>
    <p:extLst>
      <p:ext uri="{BB962C8B-B14F-4D97-AF65-F5344CB8AC3E}">
        <p14:creationId xmlns:p14="http://schemas.microsoft.com/office/powerpoint/2010/main" val="172648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CE9F19-1DBD-42CD-AD0E-B6A6DBBA2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24" y="365125"/>
            <a:ext cx="1127455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2E7D0-1BAA-45F0-B8EF-35E51E62E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24" y="1825625"/>
            <a:ext cx="1127455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CD556-14E8-4AAD-AE7B-EAD02433F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7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B38E-88FF-44E7-9F1B-B21E96622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mongodb.com/local/city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08C1F-4C63-45C7-A56A-7C642E7AD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0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E9F85-8083-4F4E-A0B5-4F3EA2A43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0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64" r:id="rId4"/>
    <p:sldLayoutId id="2147483651" r:id="rId5"/>
    <p:sldLayoutId id="2147483674" r:id="rId6"/>
    <p:sldLayoutId id="2147483675" r:id="rId7"/>
    <p:sldLayoutId id="2147483676" r:id="rId8"/>
    <p:sldLayoutId id="2147483652" r:id="rId9"/>
    <p:sldLayoutId id="2147483661" r:id="rId10"/>
    <p:sldLayoutId id="2147483684" r:id="rId11"/>
    <p:sldLayoutId id="2147483653" r:id="rId12"/>
    <p:sldLayoutId id="2147483677" r:id="rId13"/>
    <p:sldLayoutId id="2147483678" r:id="rId14"/>
    <p:sldLayoutId id="2147483663" r:id="rId15"/>
    <p:sldLayoutId id="2147483665" r:id="rId16"/>
    <p:sldLayoutId id="2147483654" r:id="rId17"/>
    <p:sldLayoutId id="2147483662" r:id="rId18"/>
    <p:sldLayoutId id="2147483673" r:id="rId19"/>
    <p:sldLayoutId id="2147483655" r:id="rId20"/>
    <p:sldLayoutId id="2147483666" r:id="rId21"/>
    <p:sldLayoutId id="2147483667" r:id="rId22"/>
    <p:sldLayoutId id="2147483656" r:id="rId23"/>
    <p:sldLayoutId id="2147483657" r:id="rId24"/>
    <p:sldLayoutId id="2147483671" r:id="rId25"/>
    <p:sldLayoutId id="2147483672" r:id="rId26"/>
    <p:sldLayoutId id="2147483679" r:id="rId27"/>
    <p:sldLayoutId id="2147483680" r:id="rId28"/>
    <p:sldLayoutId id="2147483681" r:id="rId29"/>
    <p:sldLayoutId id="2147483683" r:id="rId3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47663" indent="-347663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576263" indent="-238125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338138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52538" indent="-338138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voyage.org/wiki/Pisa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1.JPG"/><Relationship Id="rId12" Type="http://schemas.openxmlformats.org/officeDocument/2006/relationships/hyperlink" Target="http://photoeverywhere.co.uk/west/usa/california/slides/big_sur_coastal_drive4111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businessman-suit-tie-silhouette-307732/" TargetMode="External"/><Relationship Id="rId11" Type="http://schemas.openxmlformats.org/officeDocument/2006/relationships/image" Target="../media/image43.jpg"/><Relationship Id="rId5" Type="http://schemas.openxmlformats.org/officeDocument/2006/relationships/image" Target="../media/image40.png"/><Relationship Id="rId10" Type="http://schemas.openxmlformats.org/officeDocument/2006/relationships/hyperlink" Target="http://flickr.com/photos/swampa/8889579215" TargetMode="External"/><Relationship Id="rId4" Type="http://schemas.openxmlformats.org/officeDocument/2006/relationships/hyperlink" Target="https://pixabay.com/en/female-portrait-avatar-face-head-306407/" TargetMode="External"/><Relationship Id="rId9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voyage.org/wiki/Pisa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1.JPG"/><Relationship Id="rId12" Type="http://schemas.openxmlformats.org/officeDocument/2006/relationships/hyperlink" Target="http://photoeverywhere.co.uk/west/usa/california/slides/big_sur_coastal_drive4111.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businessman-suit-tie-silhouette-307732/" TargetMode="External"/><Relationship Id="rId11" Type="http://schemas.openxmlformats.org/officeDocument/2006/relationships/image" Target="../media/image43.jpg"/><Relationship Id="rId5" Type="http://schemas.openxmlformats.org/officeDocument/2006/relationships/image" Target="../media/image40.png"/><Relationship Id="rId10" Type="http://schemas.openxmlformats.org/officeDocument/2006/relationships/hyperlink" Target="http://flickr.com/photos/swampa/8889579215" TargetMode="External"/><Relationship Id="rId4" Type="http://schemas.openxmlformats.org/officeDocument/2006/relationships/hyperlink" Target="https://pixabay.com/en/female-portrait-avatar-face-head-306407/" TargetMode="External"/><Relationship Id="rId9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voyage.org/wiki/Pisa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1.JPG"/><Relationship Id="rId12" Type="http://schemas.openxmlformats.org/officeDocument/2006/relationships/hyperlink" Target="http://photoeverywhere.co.uk/west/usa/california/slides/big_sur_coastal_drive4111.ht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businessman-suit-tie-silhouette-307732/" TargetMode="External"/><Relationship Id="rId11" Type="http://schemas.openxmlformats.org/officeDocument/2006/relationships/image" Target="../media/image43.jpg"/><Relationship Id="rId5" Type="http://schemas.openxmlformats.org/officeDocument/2006/relationships/image" Target="../media/image40.png"/><Relationship Id="rId10" Type="http://schemas.openxmlformats.org/officeDocument/2006/relationships/hyperlink" Target="http://flickr.com/photos/swampa/8889579215" TargetMode="External"/><Relationship Id="rId4" Type="http://schemas.openxmlformats.org/officeDocument/2006/relationships/hyperlink" Target="https://pixabay.com/en/female-portrait-avatar-face-head-306407/" TargetMode="External"/><Relationship Id="rId9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voyage.org/wiki/Pisa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1.JPG"/><Relationship Id="rId12" Type="http://schemas.openxmlformats.org/officeDocument/2006/relationships/hyperlink" Target="http://photoeverywhere.co.uk/west/usa/california/slides/big_sur_coastal_drive4111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pixabay.com/en/businessman-suit-tie-silhouette-307732/" TargetMode="External"/><Relationship Id="rId11" Type="http://schemas.openxmlformats.org/officeDocument/2006/relationships/image" Target="../media/image43.jpg"/><Relationship Id="rId5" Type="http://schemas.openxmlformats.org/officeDocument/2006/relationships/image" Target="../media/image40.png"/><Relationship Id="rId10" Type="http://schemas.openxmlformats.org/officeDocument/2006/relationships/hyperlink" Target="http://flickr.com/photos/swampa/8889579215" TargetMode="External"/><Relationship Id="rId4" Type="http://schemas.openxmlformats.org/officeDocument/2006/relationships/hyperlink" Target="https://pixabay.com/en/female-portrait-avatar-face-head-306407/" TargetMode="External"/><Relationship Id="rId9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presentations/advanced-schema-design-pattern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hyperlink" Target="https://university.mongodb.com/courses/M320/about" TargetMode="External"/><Relationship Id="rId4" Type="http://schemas.openxmlformats.org/officeDocument/2006/relationships/hyperlink" Target="https://www.mongodb.com/blog/post/building-with-patterns-a-summary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0?callback=close&amp;name=slides&amp;callback_type=back&amp;v=5242&amp;s=412.04705065629616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0?callback=close&amp;name=slides&amp;callback_type=back&amp;v=5242&amp;s=412.04705065629616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png"/><Relationship Id="rId5" Type="http://schemas.openxmlformats.org/officeDocument/2006/relationships/hyperlink" Target="https://www.lucidchart.com/documents/edit/54ea9d42-0b23-4ef2-8b28-a2a99d8a9165/11?callback=close&amp;name=slides&amp;callback_type=back&amp;v=5242&amp;s=551.6732283464567" TargetMode="Externa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university.mongodb.com/courses/M320/about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ity.mongodb.com/courses/M320/about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8?callback=close&amp;name=slides&amp;callback_type=back&amp;v=5242&amp;s=795.5059141624631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9?callback=close&amp;name=slides&amp;callback_type=back&amp;v=5242&amp;s=783.3700705700971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0?callback=close&amp;name=slides&amp;callback_type=back&amp;v=5242&amp;s=412.04705065629616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1?callback=close&amp;name=slides&amp;callback_type=back&amp;v=5242&amp;s=551.6732283464567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12?callback=close&amp;name=slides&amp;callback_type=back&amp;v=5242&amp;s=894.5433248685101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23?callback=close&amp;name=slides&amp;callback_type=back&amp;v=9868&amp;s=960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54ea9d42-0b23-4ef2-8b28-a2a99d8a9165/23?callback=close&amp;name=slides&amp;callback_type=back&amp;v=9868&amp;s=960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png"/><Relationship Id="rId5" Type="http://schemas.openxmlformats.org/officeDocument/2006/relationships/hyperlink" Target="https://www.lucidchart.com/documents/edit/54ea9d42-0b23-4ef2-8b28-a2a99d8a9165/24?callback=close&amp;name=slides&amp;callback_type=back&amp;v=9868&amp;s=960" TargetMode="External"/><Relationship Id="rId4" Type="http://schemas.openxmlformats.org/officeDocument/2006/relationships/image" Target="../media/image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6BBC9581-A01D-0546-9E9E-8478839737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Complete Methodology of Data Modeling for MongoDB</a:t>
            </a:r>
          </a:p>
        </p:txBody>
      </p:sp>
      <p:sp>
        <p:nvSpPr>
          <p:cNvPr id="32770" name="Subtitle 2">
            <a:extLst>
              <a:ext uri="{FF2B5EF4-FFF2-40B4-BE49-F238E27FC236}">
                <a16:creationId xmlns:a16="http://schemas.microsoft.com/office/drawing/2014/main" id="{D2BEF97E-ADA7-114C-A333-B5AA20C0FC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55838" y="4057650"/>
            <a:ext cx="8096250" cy="442913"/>
          </a:xfrm>
        </p:spPr>
        <p:txBody>
          <a:bodyPr/>
          <a:lstStyle/>
          <a:p>
            <a:pPr eaLnBrk="1" hangingPunct="1"/>
            <a:r>
              <a:rPr lang="en-US" altLang="en-US"/>
              <a:t>Daniel Coupal</a:t>
            </a:r>
          </a:p>
          <a:p>
            <a:pPr eaLnBrk="1" hangingPunct="1"/>
            <a:r>
              <a:rPr lang="en-US" altLang="en-US"/>
              <a:t>Education, MongoDB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85896D-FD62-488F-AA60-7E4AF7208C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San Francisco</a:t>
            </a:r>
          </a:p>
        </p:txBody>
      </p:sp>
    </p:spTree>
    <p:extLst>
      <p:ext uri="{BB962C8B-B14F-4D97-AF65-F5344CB8AC3E}">
        <p14:creationId xmlns:p14="http://schemas.microsoft.com/office/powerpoint/2010/main" val="1899797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the Document Model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4678E8-3EE0-7B41-A50A-5B60746741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91" y="1825625"/>
            <a:ext cx="3316006" cy="4351338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B3ADFD9-451B-384F-B83A-294A4F4CFA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owner: "Daniel",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make: Ferrari,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wheels: [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partNo</a:t>
            </a:r>
            <a:r>
              <a:rPr lang="en-US" sz="2400" dirty="0"/>
              <a:t>: 234812819289,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partNo</a:t>
            </a:r>
            <a:r>
              <a:rPr lang="en-US" sz="2400" dirty="0"/>
              <a:t>:,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partNo</a:t>
            </a:r>
            <a:r>
              <a:rPr lang="en-US" sz="2400" dirty="0"/>
              <a:t>: 392838,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  </a:t>
            </a:r>
            <a:r>
              <a:rPr lang="en-US" sz="2400" dirty="0" err="1"/>
              <a:t>partNo</a:t>
            </a:r>
            <a:r>
              <a:rPr lang="en-US" sz="2400" dirty="0"/>
              <a:t>: 928038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],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  ...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}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One-to-Many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42493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Sub-documents in the Document Model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AE47591-E4A9-1141-9616-5194180FDF1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One-to-One relationships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61301B7-A2C8-5747-BE55-FFABF62944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24037" y="1838742"/>
            <a:ext cx="380923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F36BA54D-0CDC-D04A-9396-D36FFA2C81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971" y="2120889"/>
            <a:ext cx="4934629" cy="4082308"/>
          </a:xfrm>
        </p:spPr>
      </p:pic>
    </p:spTree>
    <p:extLst>
      <p:ext uri="{BB962C8B-B14F-4D97-AF65-F5344CB8AC3E}">
        <p14:creationId xmlns:p14="http://schemas.microsoft.com/office/powerpoint/2010/main" val="829187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Sub-documents in the Document Model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owner: "Daniel",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make: "Ferrari",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</a:t>
            </a:r>
            <a:r>
              <a:rPr lang="en-US" sz="2000" b="1" dirty="0">
                <a:solidFill>
                  <a:schemeClr val="accent1"/>
                </a:solidFill>
              </a:rPr>
              <a:t>engine: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    power: 660hp,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    consumption: 10mpg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…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}</a:t>
            </a:r>
          </a:p>
          <a:p>
            <a:endParaRPr lang="en-US"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AE47591-E4A9-1141-9616-5194180FDF1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One-to-One relationships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61301B7-A2C8-5747-BE55-FFABF62944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24037" y="1838742"/>
            <a:ext cx="380923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F36BA54D-0CDC-D04A-9396-D36FFA2C81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971" y="2120889"/>
            <a:ext cx="4934629" cy="4082308"/>
          </a:xfrm>
        </p:spPr>
      </p:pic>
    </p:spTree>
    <p:extLst>
      <p:ext uri="{BB962C8B-B14F-4D97-AF65-F5344CB8AC3E}">
        <p14:creationId xmlns:p14="http://schemas.microsoft.com/office/powerpoint/2010/main" val="24205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Sub-documents in the Document Model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owner: "Daniel",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make: "Ferrari",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engine: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  power: 660hp,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  consumption: 10mpg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  …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}</a:t>
            </a:r>
          </a:p>
          <a:p>
            <a:endParaRPr lang="en-US"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AE47591-E4A9-1141-9616-5194180FDF1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One-to-One relationships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61301B7-A2C8-5747-BE55-FFABF62944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24037" y="1838742"/>
            <a:ext cx="3809237" cy="4351338"/>
          </a:xfrm>
        </p:spPr>
        <p:txBody>
          <a:bodyPr/>
          <a:lstStyle/>
          <a:p>
            <a:r>
              <a:rPr lang="en-US" sz="2000" dirty="0" err="1"/>
              <a:t>db.cars.find</a:t>
            </a:r>
            <a:r>
              <a:rPr lang="en-US" sz="2000" dirty="0"/>
              <a:t>(</a:t>
            </a:r>
          </a:p>
          <a:p>
            <a:r>
              <a:rPr lang="en-US" sz="2000" dirty="0"/>
              <a:t>  {"</a:t>
            </a:r>
            <a:r>
              <a:rPr lang="en-US" sz="2000" dirty="0" err="1"/>
              <a:t>owner":"Daniel</a:t>
            </a:r>
            <a:r>
              <a:rPr lang="en-US" sz="2000" dirty="0"/>
              <a:t>"},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  {"engine":1}</a:t>
            </a:r>
          </a:p>
          <a:p>
            <a:r>
              <a:rPr lang="en-US" sz="2000" dirty="0"/>
              <a:t>)</a:t>
            </a:r>
          </a:p>
          <a:p>
            <a:endParaRPr lang="en-US" dirty="0"/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F36BA54D-0CDC-D04A-9396-D36FFA2C81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971" y="2120889"/>
            <a:ext cx="4934629" cy="4082308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5BCADE-13D4-8D45-BCF3-8D999D7A4FC7}"/>
              </a:ext>
            </a:extLst>
          </p:cNvPr>
          <p:cNvSpPr/>
          <p:nvPr/>
        </p:nvSpPr>
        <p:spPr>
          <a:xfrm>
            <a:off x="9923748" y="3821219"/>
            <a:ext cx="1928279" cy="5964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Projection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4628F7-75C5-B14E-BDDD-2135A4031CD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9417134" y="3262002"/>
            <a:ext cx="789004" cy="6465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6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1FF606A-2CAF-4E49-A7C5-FD36E06C78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 1: Modeling a blog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7D2FDF-DD8A-544F-972D-A298669A1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609" y="1279525"/>
            <a:ext cx="8820781" cy="5108183"/>
          </a:xfrm>
        </p:spPr>
      </p:pic>
    </p:spTree>
    <p:extLst>
      <p:ext uri="{BB962C8B-B14F-4D97-AF65-F5344CB8AC3E}">
        <p14:creationId xmlns:p14="http://schemas.microsoft.com/office/powerpoint/2010/main" val="327296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E0EF25-B0EB-9648-8201-9246A46BE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CRDs: A few Collection-Relationship-Diagrams Solutions</a:t>
            </a:r>
          </a:p>
        </p:txBody>
      </p:sp>
      <p:sp>
        <p:nvSpPr>
          <p:cNvPr id="49157" name="TextBox 6">
            <a:extLst>
              <a:ext uri="{FF2B5EF4-FFF2-40B4-BE49-F238E27FC236}">
                <a16:creationId xmlns:a16="http://schemas.microsoft.com/office/drawing/2014/main" id="{D99BDDFE-9813-9C4D-BCDD-773C62DB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94" y="1190625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9608F9-5025-7E4C-A4C3-81B132FF7DED}"/>
              </a:ext>
            </a:extLst>
          </p:cNvPr>
          <p:cNvSpPr/>
          <p:nvPr/>
        </p:nvSpPr>
        <p:spPr>
          <a:xfrm>
            <a:off x="2529683" y="1800225"/>
            <a:ext cx="1793839" cy="7921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BF5A10-692E-A140-BCC7-0B4C0805F191}"/>
              </a:ext>
            </a:extLst>
          </p:cNvPr>
          <p:cNvSpPr/>
          <p:nvPr/>
        </p:nvSpPr>
        <p:spPr>
          <a:xfrm>
            <a:off x="2715427" y="3773718"/>
            <a:ext cx="1519754" cy="584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Simple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04212E-D0CB-CE46-B8F1-7D280C2EA4D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246243" y="4065818"/>
            <a:ext cx="4691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D6F2FC-9039-E44C-BDCD-939053B13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3" y="1654985"/>
            <a:ext cx="1995714" cy="4857718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6F4AE-A63B-E544-9E90-105F1BE770A3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1207297" y="1974989"/>
            <a:ext cx="1322386" cy="2213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45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E0EF25-B0EB-9648-8201-9246A46BE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CRDs: A few Collection-Relationship-Diagrams Solutions</a:t>
            </a:r>
          </a:p>
        </p:txBody>
      </p:sp>
      <p:sp>
        <p:nvSpPr>
          <p:cNvPr id="49157" name="TextBox 6">
            <a:extLst>
              <a:ext uri="{FF2B5EF4-FFF2-40B4-BE49-F238E27FC236}">
                <a16:creationId xmlns:a16="http://schemas.microsoft.com/office/drawing/2014/main" id="{D99BDDFE-9813-9C4D-BCDD-773C62DB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94" y="1190625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72D21B-EC19-174E-9E6A-283EC256F747}"/>
              </a:ext>
            </a:extLst>
          </p:cNvPr>
          <p:cNvSpPr/>
          <p:nvPr/>
        </p:nvSpPr>
        <p:spPr>
          <a:xfrm>
            <a:off x="7159453" y="1800225"/>
            <a:ext cx="2110753" cy="7143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9608F9-5025-7E4C-A4C3-81B132FF7DED}"/>
              </a:ext>
            </a:extLst>
          </p:cNvPr>
          <p:cNvSpPr/>
          <p:nvPr/>
        </p:nvSpPr>
        <p:spPr>
          <a:xfrm>
            <a:off x="2529683" y="1800225"/>
            <a:ext cx="1793839" cy="7921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1ABD77-1EB6-9542-B8A8-335EAE456ED9}"/>
              </a:ext>
            </a:extLst>
          </p:cNvPr>
          <p:cNvSpPr/>
          <p:nvPr/>
        </p:nvSpPr>
        <p:spPr>
          <a:xfrm>
            <a:off x="6927090" y="2862470"/>
            <a:ext cx="2373312" cy="990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Duplication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i="1" dirty="0">
                <a:solidFill>
                  <a:schemeClr val="tx1"/>
                </a:solidFill>
              </a:rPr>
              <a:t>users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information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BF5A10-692E-A140-BCC7-0B4C0805F191}"/>
              </a:ext>
            </a:extLst>
          </p:cNvPr>
          <p:cNvSpPr/>
          <p:nvPr/>
        </p:nvSpPr>
        <p:spPr>
          <a:xfrm>
            <a:off x="2715427" y="3773718"/>
            <a:ext cx="1519754" cy="584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Simple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04212E-D0CB-CE46-B8F1-7D280C2EA4D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246243" y="4065818"/>
            <a:ext cx="4691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D6F2FC-9039-E44C-BDCD-939053B13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3" y="1654985"/>
            <a:ext cx="1995714" cy="4857718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6F4AE-A63B-E544-9E90-105F1BE770A3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1207297" y="1974989"/>
            <a:ext cx="1322386" cy="2213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9034EDFE-62A2-A34A-B725-DC998E53F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693" y="1203326"/>
            <a:ext cx="2614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B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11A4E5-438C-3E42-AD25-0613A2EDA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22" y="1623926"/>
            <a:ext cx="1711468" cy="485771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5D853D-82CC-374E-AF0F-284BF20F16A0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6023113" y="1974989"/>
            <a:ext cx="1136340" cy="1824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2BB24B-E9D9-4940-B1D8-BE4AD4C375E4}"/>
              </a:ext>
            </a:extLst>
          </p:cNvPr>
          <p:cNvCxnSpPr>
            <a:cxnSpLocks/>
          </p:cNvCxnSpPr>
          <p:nvPr/>
        </p:nvCxnSpPr>
        <p:spPr>
          <a:xfrm flipH="1">
            <a:off x="5941218" y="3357770"/>
            <a:ext cx="98587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5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E0EF25-B0EB-9648-8201-9246A46BE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CRDs: A few Collection-Relationship-Diagrams Solutions</a:t>
            </a:r>
          </a:p>
        </p:txBody>
      </p:sp>
      <p:sp>
        <p:nvSpPr>
          <p:cNvPr id="49157" name="TextBox 6">
            <a:extLst>
              <a:ext uri="{FF2B5EF4-FFF2-40B4-BE49-F238E27FC236}">
                <a16:creationId xmlns:a16="http://schemas.microsoft.com/office/drawing/2014/main" id="{D99BDDFE-9813-9C4D-BCDD-773C62DB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94" y="1190625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A</a:t>
            </a:r>
          </a:p>
        </p:txBody>
      </p:sp>
      <p:sp>
        <p:nvSpPr>
          <p:cNvPr id="49158" name="TextBox 7">
            <a:extLst>
              <a:ext uri="{FF2B5EF4-FFF2-40B4-BE49-F238E27FC236}">
                <a16:creationId xmlns:a16="http://schemas.microsoft.com/office/drawing/2014/main" id="{35E96C21-5936-544E-BB28-416B5EB44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206" y="1189546"/>
            <a:ext cx="2614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672D21B-EC19-174E-9E6A-283EC256F747}"/>
              </a:ext>
            </a:extLst>
          </p:cNvPr>
          <p:cNvSpPr/>
          <p:nvPr/>
        </p:nvSpPr>
        <p:spPr>
          <a:xfrm>
            <a:off x="7159453" y="1800225"/>
            <a:ext cx="2110753" cy="7143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articles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9608F9-5025-7E4C-A4C3-81B132FF7DED}"/>
              </a:ext>
            </a:extLst>
          </p:cNvPr>
          <p:cNvSpPr/>
          <p:nvPr/>
        </p:nvSpPr>
        <p:spPr>
          <a:xfrm>
            <a:off x="2529683" y="1800225"/>
            <a:ext cx="1793839" cy="79215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Queries by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1ABD77-1EB6-9542-B8A8-335EAE456ED9}"/>
              </a:ext>
            </a:extLst>
          </p:cNvPr>
          <p:cNvSpPr/>
          <p:nvPr/>
        </p:nvSpPr>
        <p:spPr>
          <a:xfrm>
            <a:off x="6927090" y="2862470"/>
            <a:ext cx="2373312" cy="990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Duplication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i="1" dirty="0">
                <a:solidFill>
                  <a:schemeClr val="tx1"/>
                </a:solidFill>
              </a:rPr>
              <a:t>users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information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BF5A10-692E-A140-BCC7-0B4C0805F191}"/>
              </a:ext>
            </a:extLst>
          </p:cNvPr>
          <p:cNvSpPr/>
          <p:nvPr/>
        </p:nvSpPr>
        <p:spPr>
          <a:xfrm>
            <a:off x="2715427" y="3773718"/>
            <a:ext cx="1519754" cy="584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Simple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04212E-D0CB-CE46-B8F1-7D280C2EA4D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2246243" y="4065818"/>
            <a:ext cx="46918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D6F2FC-9039-E44C-BDCD-939053B13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43" y="1654985"/>
            <a:ext cx="1995714" cy="4857718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16F4AE-A63B-E544-9E90-105F1BE770A3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1207297" y="1974989"/>
            <a:ext cx="1322386" cy="2213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7">
            <a:extLst>
              <a:ext uri="{FF2B5EF4-FFF2-40B4-BE49-F238E27FC236}">
                <a16:creationId xmlns:a16="http://schemas.microsoft.com/office/drawing/2014/main" id="{9034EDFE-62A2-A34A-B725-DC998E53F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693" y="1203326"/>
            <a:ext cx="2614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B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11A4E5-438C-3E42-AD25-0613A2EDA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622" y="1623926"/>
            <a:ext cx="1711468" cy="485771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5D853D-82CC-374E-AF0F-284BF20F16A0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6023113" y="1974989"/>
            <a:ext cx="1136340" cy="1824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2BB24B-E9D9-4940-B1D8-BE4AD4C375E4}"/>
              </a:ext>
            </a:extLst>
          </p:cNvPr>
          <p:cNvCxnSpPr>
            <a:cxnSpLocks/>
          </p:cNvCxnSpPr>
          <p:nvPr/>
        </p:nvCxnSpPr>
        <p:spPr>
          <a:xfrm flipH="1">
            <a:off x="5941218" y="3357770"/>
            <a:ext cx="98587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8B6254-29C8-844C-A6DB-1A51E875E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990" y="1623926"/>
            <a:ext cx="3024245" cy="42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5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98A4180-850E-234A-AE53-C8D8593C5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dirty="0"/>
              <a:t>Example 2: Modeling a Social Network</a:t>
            </a:r>
          </a:p>
        </p:txBody>
      </p:sp>
      <p:pic>
        <p:nvPicPr>
          <p:cNvPr id="11" name="Picture 10" descr="A silhouette of a person&#10;&#10;Description automatically generated">
            <a:extLst>
              <a:ext uri="{FF2B5EF4-FFF2-40B4-BE49-F238E27FC236}">
                <a16:creationId xmlns:a16="http://schemas.microsoft.com/office/drawing/2014/main" id="{E2103575-A04B-C545-9645-4B42A3AF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450" y="1110249"/>
            <a:ext cx="957357" cy="960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D6EB89-4CE5-294E-BE8B-E1BC52EA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322" y="3613457"/>
            <a:ext cx="957357" cy="1174271"/>
          </a:xfrm>
          <a:prstGeom prst="rect">
            <a:avLst/>
          </a:prstGeom>
        </p:spPr>
      </p:pic>
      <p:pic>
        <p:nvPicPr>
          <p:cNvPr id="25" name="Picture 24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55F8C4F9-D9ED-C64D-A01D-946AFC62D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387" y="4852598"/>
            <a:ext cx="793855" cy="1058473"/>
          </a:xfrm>
          <a:prstGeom prst="rect">
            <a:avLst/>
          </a:prstGeom>
        </p:spPr>
      </p:pic>
      <p:pic>
        <p:nvPicPr>
          <p:cNvPr id="35" name="Picture 34" descr="A painting of a person&#10;&#10;Description automatically generated">
            <a:extLst>
              <a:ext uri="{FF2B5EF4-FFF2-40B4-BE49-F238E27FC236}">
                <a16:creationId xmlns:a16="http://schemas.microsoft.com/office/drawing/2014/main" id="{984964A9-20FB-4A47-89E3-CFAF1F921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9629" y="2149475"/>
            <a:ext cx="800470" cy="1058473"/>
          </a:xfrm>
          <a:prstGeom prst="rect">
            <a:avLst/>
          </a:prstGeom>
        </p:spPr>
      </p:pic>
      <p:pic>
        <p:nvPicPr>
          <p:cNvPr id="42" name="Picture 41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6C82456E-FB34-7044-A904-E6238308F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4522" y="2149475"/>
            <a:ext cx="793855" cy="1058473"/>
          </a:xfrm>
          <a:prstGeom prst="rect">
            <a:avLst/>
          </a:prstGeom>
        </p:spPr>
      </p:pic>
      <p:pic>
        <p:nvPicPr>
          <p:cNvPr id="56" name="Picture 55" descr="A rocky mountain&#10;&#10;Description automatically generated">
            <a:extLst>
              <a:ext uri="{FF2B5EF4-FFF2-40B4-BE49-F238E27FC236}">
                <a16:creationId xmlns:a16="http://schemas.microsoft.com/office/drawing/2014/main" id="{3C777533-6355-7240-9DA8-3E6570042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1048377" y="4852598"/>
            <a:ext cx="773568" cy="11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87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98A4180-850E-234A-AE53-C8D8593C5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dirty="0"/>
              <a:t>Example 2: Modeling a Social Network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951793E-A814-2048-B66F-B172BCEA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322" y="1059982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A</a:t>
            </a:r>
          </a:p>
        </p:txBody>
      </p:sp>
      <p:pic>
        <p:nvPicPr>
          <p:cNvPr id="11" name="Picture 10" descr="A silhouette of a person&#10;&#10;Description automatically generated">
            <a:extLst>
              <a:ext uri="{FF2B5EF4-FFF2-40B4-BE49-F238E27FC236}">
                <a16:creationId xmlns:a16="http://schemas.microsoft.com/office/drawing/2014/main" id="{E2103575-A04B-C545-9645-4B42A3AF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450" y="1110249"/>
            <a:ext cx="957357" cy="960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D6EB89-4CE5-294E-BE8B-E1BC52EA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322" y="3613457"/>
            <a:ext cx="957357" cy="1174271"/>
          </a:xfrm>
          <a:prstGeom prst="rect">
            <a:avLst/>
          </a:prstGeom>
        </p:spPr>
      </p:pic>
      <p:pic>
        <p:nvPicPr>
          <p:cNvPr id="18" name="Picture 17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8FA965AF-8D2F-8E46-8829-9B0351054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176701" y="2935193"/>
            <a:ext cx="793855" cy="1058473"/>
          </a:xfrm>
          <a:prstGeom prst="rect">
            <a:avLst/>
          </a:prstGeom>
        </p:spPr>
      </p:pic>
      <p:pic>
        <p:nvPicPr>
          <p:cNvPr id="25" name="Picture 24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55F8C4F9-D9ED-C64D-A01D-946AFC62D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387" y="4852598"/>
            <a:ext cx="793855" cy="1058473"/>
          </a:xfrm>
          <a:prstGeom prst="rect">
            <a:avLst/>
          </a:prstGeom>
        </p:spPr>
      </p:pic>
      <p:pic>
        <p:nvPicPr>
          <p:cNvPr id="35" name="Picture 34" descr="A painting of a person&#10;&#10;Description automatically generated">
            <a:extLst>
              <a:ext uri="{FF2B5EF4-FFF2-40B4-BE49-F238E27FC236}">
                <a16:creationId xmlns:a16="http://schemas.microsoft.com/office/drawing/2014/main" id="{984964A9-20FB-4A47-89E3-CFAF1F921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9629" y="2149475"/>
            <a:ext cx="800470" cy="1058473"/>
          </a:xfrm>
          <a:prstGeom prst="rect">
            <a:avLst/>
          </a:prstGeom>
        </p:spPr>
      </p:pic>
      <p:pic>
        <p:nvPicPr>
          <p:cNvPr id="42" name="Picture 41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6C82456E-FB34-7044-A904-E6238308F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4522" y="2149475"/>
            <a:ext cx="793855" cy="1058473"/>
          </a:xfrm>
          <a:prstGeom prst="rect">
            <a:avLst/>
          </a:prstGeom>
        </p:spPr>
      </p:pic>
      <p:pic>
        <p:nvPicPr>
          <p:cNvPr id="43" name="Picture 42" descr="A painting of a person&#10;&#10;Description automatically generated">
            <a:extLst>
              <a:ext uri="{FF2B5EF4-FFF2-40B4-BE49-F238E27FC236}">
                <a16:creationId xmlns:a16="http://schemas.microsoft.com/office/drawing/2014/main" id="{6397902A-004C-D445-9AB9-35B426F4B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85374" y="1806209"/>
            <a:ext cx="800470" cy="1058473"/>
          </a:xfrm>
          <a:prstGeom prst="rect">
            <a:avLst/>
          </a:prstGeom>
        </p:spPr>
      </p:pic>
      <p:pic>
        <p:nvPicPr>
          <p:cNvPr id="44" name="Picture 43" descr="A rocky mountain&#10;&#10;Description automatically generated">
            <a:extLst>
              <a:ext uri="{FF2B5EF4-FFF2-40B4-BE49-F238E27FC236}">
                <a16:creationId xmlns:a16="http://schemas.microsoft.com/office/drawing/2014/main" id="{34698721-E388-9149-90FF-7B7525F31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4196987" y="4058773"/>
            <a:ext cx="773568" cy="1157595"/>
          </a:xfrm>
          <a:prstGeom prst="rect">
            <a:avLst/>
          </a:prstGeom>
        </p:spPr>
      </p:pic>
      <p:pic>
        <p:nvPicPr>
          <p:cNvPr id="45" name="Picture 44" descr="A silhouette of a person&#10;&#10;Description automatically generated">
            <a:extLst>
              <a:ext uri="{FF2B5EF4-FFF2-40B4-BE49-F238E27FC236}">
                <a16:creationId xmlns:a16="http://schemas.microsoft.com/office/drawing/2014/main" id="{5D4697C6-FDEB-A045-9A48-D6C3E618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69610" y="1834148"/>
            <a:ext cx="957357" cy="960024"/>
          </a:xfrm>
          <a:prstGeom prst="rect">
            <a:avLst/>
          </a:prstGeom>
        </p:spPr>
      </p:pic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441270-F728-6048-8885-866CBE705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81492" y="3942975"/>
            <a:ext cx="957357" cy="117427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1E1DA9-D67D-974E-9FB8-6FCEABB64CE1}"/>
              </a:ext>
            </a:extLst>
          </p:cNvPr>
          <p:cNvCxnSpPr>
            <a:cxnSpLocks/>
          </p:cNvCxnSpPr>
          <p:nvPr/>
        </p:nvCxnSpPr>
        <p:spPr>
          <a:xfrm flipV="1">
            <a:off x="2885704" y="3464429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FA5F812-D2CD-8640-B6D6-5E92DCC04AB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970556" y="2424882"/>
            <a:ext cx="983992" cy="103954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EC8752-E58E-324C-A41D-8C75E0CDCBEE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4985844" y="2314160"/>
            <a:ext cx="983766" cy="21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rocky mountain&#10;&#10;Description automatically generated">
            <a:extLst>
              <a:ext uri="{FF2B5EF4-FFF2-40B4-BE49-F238E27FC236}">
                <a16:creationId xmlns:a16="http://schemas.microsoft.com/office/drawing/2014/main" id="{3C777533-6355-7240-9DA8-3E6570042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1048377" y="4852598"/>
            <a:ext cx="773568" cy="1157595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D3CBDB-2E5B-BE4A-8D64-FBA7C94AD2A1}"/>
              </a:ext>
            </a:extLst>
          </p:cNvPr>
          <p:cNvCxnSpPr>
            <a:cxnSpLocks/>
            <a:stCxn id="44" idx="1"/>
          </p:cNvCxnSpPr>
          <p:nvPr/>
        </p:nvCxnSpPr>
        <p:spPr>
          <a:xfrm>
            <a:off x="4970555" y="4637571"/>
            <a:ext cx="9480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62F65B-49A8-2C4A-B25B-D416C5B5216E}"/>
              </a:ext>
            </a:extLst>
          </p:cNvPr>
          <p:cNvCxnSpPr>
            <a:cxnSpLocks/>
            <a:stCxn id="18" idx="3"/>
            <a:endCxn id="46" idx="1"/>
          </p:cNvCxnSpPr>
          <p:nvPr/>
        </p:nvCxnSpPr>
        <p:spPr>
          <a:xfrm>
            <a:off x="4970556" y="3464430"/>
            <a:ext cx="1010936" cy="10656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EAD3CC-9EF3-614A-AC9F-5F18AC5D5BA4}"/>
              </a:ext>
            </a:extLst>
          </p:cNvPr>
          <p:cNvCxnSpPr>
            <a:cxnSpLocks/>
          </p:cNvCxnSpPr>
          <p:nvPr/>
        </p:nvCxnSpPr>
        <p:spPr>
          <a:xfrm flipV="1">
            <a:off x="2885703" y="4637570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BE45F6-0716-944C-BA8C-8B12DDA8307E}"/>
              </a:ext>
            </a:extLst>
          </p:cNvPr>
          <p:cNvCxnSpPr>
            <a:cxnSpLocks/>
          </p:cNvCxnSpPr>
          <p:nvPr/>
        </p:nvCxnSpPr>
        <p:spPr>
          <a:xfrm flipV="1">
            <a:off x="2923865" y="2371975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3A5034-4C1F-2942-B14A-ABA5556C732B}"/>
              </a:ext>
            </a:extLst>
          </p:cNvPr>
          <p:cNvSpPr txBox="1"/>
          <p:nvPr/>
        </p:nvSpPr>
        <p:spPr>
          <a:xfrm>
            <a:off x="2863849" y="200264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6534F-99DD-C749-83A7-25D51AB71100}"/>
              </a:ext>
            </a:extLst>
          </p:cNvPr>
          <p:cNvSpPr txBox="1"/>
          <p:nvPr/>
        </p:nvSpPr>
        <p:spPr>
          <a:xfrm>
            <a:off x="4985844" y="198503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A0F57-AD67-5243-B0B0-7BD7C6EB3410}"/>
              </a:ext>
            </a:extLst>
          </p:cNvPr>
          <p:cNvSpPr txBox="1"/>
          <p:nvPr/>
        </p:nvSpPr>
        <p:spPr>
          <a:xfrm>
            <a:off x="3813607" y="5487545"/>
            <a:ext cx="152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Images</a:t>
            </a:r>
            <a:br>
              <a:rPr lang="en-US" dirty="0"/>
            </a:br>
            <a:r>
              <a:rPr lang="en-US" dirty="0"/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423112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F1365003-2F76-C74B-888C-D41BCD39CC1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Daniel Coupal</a:t>
            </a:r>
          </a:p>
        </p:txBody>
      </p:sp>
      <p:sp>
        <p:nvSpPr>
          <p:cNvPr id="33794" name="Subtitle 2">
            <a:extLst>
              <a:ext uri="{FF2B5EF4-FFF2-40B4-BE49-F238E27FC236}">
                <a16:creationId xmlns:a16="http://schemas.microsoft.com/office/drawing/2014/main" id="{2EFCF3CA-CED1-6142-ADA4-03454C2F3EB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Senior Curriculum Engineer, Education, MongoDB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34AE69-9095-469F-9017-850B36DB61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danielcoupal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B67F18-B3EE-48B5-BC76-0EFB33FEA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San Francisco</a:t>
            </a:r>
          </a:p>
        </p:txBody>
      </p:sp>
      <p:pic>
        <p:nvPicPr>
          <p:cNvPr id="33797" name="Picture 15">
            <a:extLst>
              <a:ext uri="{FF2B5EF4-FFF2-40B4-BE49-F238E27FC236}">
                <a16:creationId xmlns:a16="http://schemas.microsoft.com/office/drawing/2014/main" id="{9E4B081B-5581-4F44-BA01-1827D31A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596" y="214243"/>
            <a:ext cx="3214757" cy="321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73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98A4180-850E-234A-AE53-C8D8593C5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dirty="0"/>
              <a:t>Example 2: Modeling a Social Network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951793E-A814-2048-B66F-B172BCEA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16" y="1058563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B</a:t>
            </a:r>
          </a:p>
        </p:txBody>
      </p:sp>
      <p:pic>
        <p:nvPicPr>
          <p:cNvPr id="11" name="Picture 10" descr="A silhouette of a person&#10;&#10;Description automatically generated">
            <a:extLst>
              <a:ext uri="{FF2B5EF4-FFF2-40B4-BE49-F238E27FC236}">
                <a16:creationId xmlns:a16="http://schemas.microsoft.com/office/drawing/2014/main" id="{E2103575-A04B-C545-9645-4B42A3AF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450" y="1110249"/>
            <a:ext cx="957357" cy="960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D6EB89-4CE5-294E-BE8B-E1BC52EA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322" y="3613457"/>
            <a:ext cx="957357" cy="1174271"/>
          </a:xfrm>
          <a:prstGeom prst="rect">
            <a:avLst/>
          </a:prstGeom>
        </p:spPr>
      </p:pic>
      <p:pic>
        <p:nvPicPr>
          <p:cNvPr id="18" name="Picture 17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8FA965AF-8D2F-8E46-8829-9B0351054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03602" y="1766471"/>
            <a:ext cx="793855" cy="1058473"/>
          </a:xfrm>
          <a:prstGeom prst="rect">
            <a:avLst/>
          </a:prstGeom>
        </p:spPr>
      </p:pic>
      <p:pic>
        <p:nvPicPr>
          <p:cNvPr id="25" name="Picture 24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55F8C4F9-D9ED-C64D-A01D-946AFC62D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387" y="4852598"/>
            <a:ext cx="793855" cy="1058473"/>
          </a:xfrm>
          <a:prstGeom prst="rect">
            <a:avLst/>
          </a:prstGeom>
        </p:spPr>
      </p:pic>
      <p:pic>
        <p:nvPicPr>
          <p:cNvPr id="35" name="Picture 34" descr="A painting of a person&#10;&#10;Description automatically generated">
            <a:extLst>
              <a:ext uri="{FF2B5EF4-FFF2-40B4-BE49-F238E27FC236}">
                <a16:creationId xmlns:a16="http://schemas.microsoft.com/office/drawing/2014/main" id="{984964A9-20FB-4A47-89E3-CFAF1F921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9629" y="2149475"/>
            <a:ext cx="800470" cy="1058473"/>
          </a:xfrm>
          <a:prstGeom prst="rect">
            <a:avLst/>
          </a:prstGeom>
        </p:spPr>
      </p:pic>
      <p:pic>
        <p:nvPicPr>
          <p:cNvPr id="42" name="Picture 41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6C82456E-FB34-7044-A904-E6238308F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4522" y="2149475"/>
            <a:ext cx="793855" cy="1058473"/>
          </a:xfrm>
          <a:prstGeom prst="rect">
            <a:avLst/>
          </a:prstGeom>
        </p:spPr>
      </p:pic>
      <p:pic>
        <p:nvPicPr>
          <p:cNvPr id="43" name="Picture 42" descr="A painting of a person&#10;&#10;Description automatically generated">
            <a:extLst>
              <a:ext uri="{FF2B5EF4-FFF2-40B4-BE49-F238E27FC236}">
                <a16:creationId xmlns:a16="http://schemas.microsoft.com/office/drawing/2014/main" id="{6397902A-004C-D445-9AB9-35B426F4B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96987" y="2873517"/>
            <a:ext cx="800470" cy="1058473"/>
          </a:xfrm>
          <a:prstGeom prst="rect">
            <a:avLst/>
          </a:prstGeom>
        </p:spPr>
      </p:pic>
      <p:pic>
        <p:nvPicPr>
          <p:cNvPr id="44" name="Picture 43" descr="A rocky mountain&#10;&#10;Description automatically generated">
            <a:extLst>
              <a:ext uri="{FF2B5EF4-FFF2-40B4-BE49-F238E27FC236}">
                <a16:creationId xmlns:a16="http://schemas.microsoft.com/office/drawing/2014/main" id="{34698721-E388-9149-90FF-7B7525F31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4196987" y="5200750"/>
            <a:ext cx="773568" cy="1157595"/>
          </a:xfrm>
          <a:prstGeom prst="rect">
            <a:avLst/>
          </a:prstGeom>
        </p:spPr>
      </p:pic>
      <p:pic>
        <p:nvPicPr>
          <p:cNvPr id="45" name="Picture 44" descr="A silhouette of a person&#10;&#10;Description automatically generated">
            <a:extLst>
              <a:ext uri="{FF2B5EF4-FFF2-40B4-BE49-F238E27FC236}">
                <a16:creationId xmlns:a16="http://schemas.microsoft.com/office/drawing/2014/main" id="{5D4697C6-FDEB-A045-9A48-D6C3E618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12271" y="2468976"/>
            <a:ext cx="957357" cy="960024"/>
          </a:xfrm>
          <a:prstGeom prst="rect">
            <a:avLst/>
          </a:prstGeom>
        </p:spPr>
      </p:pic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441270-F728-6048-8885-866CBE705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2271" y="4652086"/>
            <a:ext cx="957357" cy="117427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1E1DA9-D67D-974E-9FB8-6FCEABB64CE1}"/>
              </a:ext>
            </a:extLst>
          </p:cNvPr>
          <p:cNvCxnSpPr>
            <a:cxnSpLocks/>
          </p:cNvCxnSpPr>
          <p:nvPr/>
        </p:nvCxnSpPr>
        <p:spPr>
          <a:xfrm flipV="1">
            <a:off x="2885704" y="3464429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rocky mountain&#10;&#10;Description automatically generated">
            <a:extLst>
              <a:ext uri="{FF2B5EF4-FFF2-40B4-BE49-F238E27FC236}">
                <a16:creationId xmlns:a16="http://schemas.microsoft.com/office/drawing/2014/main" id="{3C777533-6355-7240-9DA8-3E6570042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1048377" y="4852598"/>
            <a:ext cx="773568" cy="1157595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D3CBDB-2E5B-BE4A-8D64-FBA7C94AD2A1}"/>
              </a:ext>
            </a:extLst>
          </p:cNvPr>
          <p:cNvCxnSpPr>
            <a:cxnSpLocks/>
          </p:cNvCxnSpPr>
          <p:nvPr/>
        </p:nvCxnSpPr>
        <p:spPr>
          <a:xfrm>
            <a:off x="5169967" y="5200750"/>
            <a:ext cx="842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EAD3CC-9EF3-614A-AC9F-5F18AC5D5BA4}"/>
              </a:ext>
            </a:extLst>
          </p:cNvPr>
          <p:cNvCxnSpPr>
            <a:cxnSpLocks/>
          </p:cNvCxnSpPr>
          <p:nvPr/>
        </p:nvCxnSpPr>
        <p:spPr>
          <a:xfrm flipV="1">
            <a:off x="2923865" y="5785740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BE45F6-0716-944C-BA8C-8B12DDA8307E}"/>
              </a:ext>
            </a:extLst>
          </p:cNvPr>
          <p:cNvCxnSpPr>
            <a:cxnSpLocks/>
          </p:cNvCxnSpPr>
          <p:nvPr/>
        </p:nvCxnSpPr>
        <p:spPr>
          <a:xfrm flipV="1">
            <a:off x="2923865" y="2371975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399739B9-2427-F64F-A8C2-58591FE05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03602" y="4093704"/>
            <a:ext cx="793855" cy="105847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BB4504-5105-B246-9F12-3C4A667B2732}"/>
              </a:ext>
            </a:extLst>
          </p:cNvPr>
          <p:cNvCxnSpPr>
            <a:cxnSpLocks/>
          </p:cNvCxnSpPr>
          <p:nvPr/>
        </p:nvCxnSpPr>
        <p:spPr>
          <a:xfrm>
            <a:off x="2959065" y="2371975"/>
            <a:ext cx="1136625" cy="22801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1AD60B-8DB9-7549-A3D7-CCA320C0311A}"/>
              </a:ext>
            </a:extLst>
          </p:cNvPr>
          <p:cNvCxnSpPr>
            <a:cxnSpLocks/>
          </p:cNvCxnSpPr>
          <p:nvPr/>
        </p:nvCxnSpPr>
        <p:spPr>
          <a:xfrm>
            <a:off x="5169967" y="2976646"/>
            <a:ext cx="842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FA6327-C922-2C4D-91DD-A61CCB78B401}"/>
              </a:ext>
            </a:extLst>
          </p:cNvPr>
          <p:cNvSpPr/>
          <p:nvPr/>
        </p:nvSpPr>
        <p:spPr>
          <a:xfrm>
            <a:off x="4117097" y="1689189"/>
            <a:ext cx="941453" cy="23035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A32B9C-6B28-204D-A134-60E26E232247}"/>
              </a:ext>
            </a:extLst>
          </p:cNvPr>
          <p:cNvSpPr/>
          <p:nvPr/>
        </p:nvSpPr>
        <p:spPr>
          <a:xfrm>
            <a:off x="4113488" y="4048960"/>
            <a:ext cx="941453" cy="2357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FA42B6-A129-E24F-BF6E-801C0345B40D}"/>
              </a:ext>
            </a:extLst>
          </p:cNvPr>
          <p:cNvSpPr txBox="1"/>
          <p:nvPr/>
        </p:nvSpPr>
        <p:spPr>
          <a:xfrm>
            <a:off x="2863849" y="200264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8B4DB8-2288-8C4C-9E76-0A4C63E7A059}"/>
              </a:ext>
            </a:extLst>
          </p:cNvPr>
          <p:cNvSpPr txBox="1"/>
          <p:nvPr/>
        </p:nvSpPr>
        <p:spPr>
          <a:xfrm>
            <a:off x="5108874" y="25994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F23031-4D6D-1541-ADAB-E9D672DEAF6C}"/>
              </a:ext>
            </a:extLst>
          </p:cNvPr>
          <p:cNvSpPr txBox="1"/>
          <p:nvPr/>
        </p:nvSpPr>
        <p:spPr>
          <a:xfrm>
            <a:off x="4999993" y="5784873"/>
            <a:ext cx="152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</a:t>
            </a:r>
            <a:br>
              <a:rPr lang="en-US" dirty="0"/>
            </a:br>
            <a:r>
              <a:rPr lang="en-US" dirty="0"/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274426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298A4180-850E-234A-AE53-C8D8593C5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 eaLnBrk="1" hangingPunct="1"/>
            <a:r>
              <a:rPr lang="en-US" altLang="en-US" dirty="0"/>
              <a:t>Example 2: Modeling a Social Network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5951793E-A814-2048-B66F-B172BCEA8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916" y="1058563"/>
            <a:ext cx="2614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algn="ctr" eaLnBrk="1" hangingPunct="1"/>
            <a:r>
              <a:rPr lang="en-US" altLang="en-US" sz="2400" b="1" i="1" dirty="0"/>
              <a:t>Solution B</a:t>
            </a:r>
          </a:p>
        </p:txBody>
      </p:sp>
      <p:pic>
        <p:nvPicPr>
          <p:cNvPr id="11" name="Picture 10" descr="A silhouette of a person&#10;&#10;Description automatically generated">
            <a:extLst>
              <a:ext uri="{FF2B5EF4-FFF2-40B4-BE49-F238E27FC236}">
                <a16:creationId xmlns:a16="http://schemas.microsoft.com/office/drawing/2014/main" id="{E2103575-A04B-C545-9645-4B42A3AF4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450" y="1110249"/>
            <a:ext cx="957357" cy="960024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D6EB89-4CE5-294E-BE8B-E1BC52EA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8322" y="3613457"/>
            <a:ext cx="957357" cy="1174271"/>
          </a:xfrm>
          <a:prstGeom prst="rect">
            <a:avLst/>
          </a:prstGeom>
        </p:spPr>
      </p:pic>
      <p:pic>
        <p:nvPicPr>
          <p:cNvPr id="18" name="Picture 17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8FA965AF-8D2F-8E46-8829-9B0351054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03602" y="1766471"/>
            <a:ext cx="793855" cy="1058473"/>
          </a:xfrm>
          <a:prstGeom prst="rect">
            <a:avLst/>
          </a:prstGeom>
        </p:spPr>
      </p:pic>
      <p:pic>
        <p:nvPicPr>
          <p:cNvPr id="25" name="Picture 24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55F8C4F9-D9ED-C64D-A01D-946AFC62D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387" y="4852598"/>
            <a:ext cx="793855" cy="1058473"/>
          </a:xfrm>
          <a:prstGeom prst="rect">
            <a:avLst/>
          </a:prstGeom>
        </p:spPr>
      </p:pic>
      <p:pic>
        <p:nvPicPr>
          <p:cNvPr id="35" name="Picture 34" descr="A painting of a person&#10;&#10;Description automatically generated">
            <a:extLst>
              <a:ext uri="{FF2B5EF4-FFF2-40B4-BE49-F238E27FC236}">
                <a16:creationId xmlns:a16="http://schemas.microsoft.com/office/drawing/2014/main" id="{984964A9-20FB-4A47-89E3-CFAF1F921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39629" y="2149475"/>
            <a:ext cx="800470" cy="1058473"/>
          </a:xfrm>
          <a:prstGeom prst="rect">
            <a:avLst/>
          </a:prstGeom>
        </p:spPr>
      </p:pic>
      <p:pic>
        <p:nvPicPr>
          <p:cNvPr id="42" name="Picture 41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6C82456E-FB34-7044-A904-E6238308F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4522" y="2149475"/>
            <a:ext cx="793855" cy="1058473"/>
          </a:xfrm>
          <a:prstGeom prst="rect">
            <a:avLst/>
          </a:prstGeom>
        </p:spPr>
      </p:pic>
      <p:pic>
        <p:nvPicPr>
          <p:cNvPr id="43" name="Picture 42" descr="A painting of a person&#10;&#10;Description automatically generated">
            <a:extLst>
              <a:ext uri="{FF2B5EF4-FFF2-40B4-BE49-F238E27FC236}">
                <a16:creationId xmlns:a16="http://schemas.microsoft.com/office/drawing/2014/main" id="{6397902A-004C-D445-9AB9-35B426F4B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196987" y="2873517"/>
            <a:ext cx="800470" cy="1058473"/>
          </a:xfrm>
          <a:prstGeom prst="rect">
            <a:avLst/>
          </a:prstGeom>
        </p:spPr>
      </p:pic>
      <p:pic>
        <p:nvPicPr>
          <p:cNvPr id="44" name="Picture 43" descr="A rocky mountain&#10;&#10;Description automatically generated">
            <a:extLst>
              <a:ext uri="{FF2B5EF4-FFF2-40B4-BE49-F238E27FC236}">
                <a16:creationId xmlns:a16="http://schemas.microsoft.com/office/drawing/2014/main" id="{34698721-E388-9149-90FF-7B7525F31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4196987" y="5200750"/>
            <a:ext cx="773568" cy="1157595"/>
          </a:xfrm>
          <a:prstGeom prst="rect">
            <a:avLst/>
          </a:prstGeom>
        </p:spPr>
      </p:pic>
      <p:pic>
        <p:nvPicPr>
          <p:cNvPr id="45" name="Picture 44" descr="A silhouette of a person&#10;&#10;Description automatically generated">
            <a:extLst>
              <a:ext uri="{FF2B5EF4-FFF2-40B4-BE49-F238E27FC236}">
                <a16:creationId xmlns:a16="http://schemas.microsoft.com/office/drawing/2014/main" id="{5D4697C6-FDEB-A045-9A48-D6C3E618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12271" y="2468976"/>
            <a:ext cx="957357" cy="960024"/>
          </a:xfrm>
          <a:prstGeom prst="rect">
            <a:avLst/>
          </a:prstGeom>
        </p:spPr>
      </p:pic>
      <p:pic>
        <p:nvPicPr>
          <p:cNvPr id="46" name="Picture 4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441270-F728-6048-8885-866CBE705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12271" y="4652086"/>
            <a:ext cx="957357" cy="117427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1E1DA9-D67D-974E-9FB8-6FCEABB64CE1}"/>
              </a:ext>
            </a:extLst>
          </p:cNvPr>
          <p:cNvCxnSpPr>
            <a:cxnSpLocks/>
          </p:cNvCxnSpPr>
          <p:nvPr/>
        </p:nvCxnSpPr>
        <p:spPr>
          <a:xfrm flipV="1">
            <a:off x="2885704" y="3464429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rocky mountain&#10;&#10;Description automatically generated">
            <a:extLst>
              <a:ext uri="{FF2B5EF4-FFF2-40B4-BE49-F238E27FC236}">
                <a16:creationId xmlns:a16="http://schemas.microsoft.com/office/drawing/2014/main" id="{3C777533-6355-7240-9DA8-3E6570042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1048377" y="4852598"/>
            <a:ext cx="773568" cy="1157595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DD3CBDB-2E5B-BE4A-8D64-FBA7C94AD2A1}"/>
              </a:ext>
            </a:extLst>
          </p:cNvPr>
          <p:cNvCxnSpPr>
            <a:cxnSpLocks/>
          </p:cNvCxnSpPr>
          <p:nvPr/>
        </p:nvCxnSpPr>
        <p:spPr>
          <a:xfrm>
            <a:off x="5169967" y="5200750"/>
            <a:ext cx="842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EAD3CC-9EF3-614A-AC9F-5F18AC5D5BA4}"/>
              </a:ext>
            </a:extLst>
          </p:cNvPr>
          <p:cNvCxnSpPr>
            <a:cxnSpLocks/>
          </p:cNvCxnSpPr>
          <p:nvPr/>
        </p:nvCxnSpPr>
        <p:spPr>
          <a:xfrm flipV="1">
            <a:off x="2923865" y="5785740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BE45F6-0716-944C-BA8C-8B12DDA8307E}"/>
              </a:ext>
            </a:extLst>
          </p:cNvPr>
          <p:cNvCxnSpPr>
            <a:cxnSpLocks/>
          </p:cNvCxnSpPr>
          <p:nvPr/>
        </p:nvCxnSpPr>
        <p:spPr>
          <a:xfrm flipV="1">
            <a:off x="2923865" y="2371975"/>
            <a:ext cx="117182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group of people standing in front of a clock tower&#10;&#10;Description automatically generated">
            <a:extLst>
              <a:ext uri="{FF2B5EF4-FFF2-40B4-BE49-F238E27FC236}">
                <a16:creationId xmlns:a16="http://schemas.microsoft.com/office/drawing/2014/main" id="{399739B9-2427-F64F-A8C2-58591FE05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03602" y="4093704"/>
            <a:ext cx="793855" cy="105847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BB4504-5105-B246-9F12-3C4A667B2732}"/>
              </a:ext>
            </a:extLst>
          </p:cNvPr>
          <p:cNvCxnSpPr>
            <a:cxnSpLocks/>
          </p:cNvCxnSpPr>
          <p:nvPr/>
        </p:nvCxnSpPr>
        <p:spPr>
          <a:xfrm>
            <a:off x="2959065" y="2371975"/>
            <a:ext cx="1136625" cy="22801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1AD60B-8DB9-7549-A3D7-CCA320C0311A}"/>
              </a:ext>
            </a:extLst>
          </p:cNvPr>
          <p:cNvCxnSpPr>
            <a:cxnSpLocks/>
          </p:cNvCxnSpPr>
          <p:nvPr/>
        </p:nvCxnSpPr>
        <p:spPr>
          <a:xfrm>
            <a:off x="5169967" y="2976646"/>
            <a:ext cx="842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8FA6327-C922-2C4D-91DD-A61CCB78B401}"/>
              </a:ext>
            </a:extLst>
          </p:cNvPr>
          <p:cNvSpPr/>
          <p:nvPr/>
        </p:nvSpPr>
        <p:spPr>
          <a:xfrm>
            <a:off x="4117097" y="1689189"/>
            <a:ext cx="941453" cy="23035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A32B9C-6B28-204D-A134-60E26E232247}"/>
              </a:ext>
            </a:extLst>
          </p:cNvPr>
          <p:cNvSpPr/>
          <p:nvPr/>
        </p:nvSpPr>
        <p:spPr>
          <a:xfrm>
            <a:off x="4113488" y="4048960"/>
            <a:ext cx="941453" cy="23579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9E41760-8670-8047-B769-64D0C7A412A4}"/>
              </a:ext>
            </a:extLst>
          </p:cNvPr>
          <p:cNvSpPr/>
          <p:nvPr/>
        </p:nvSpPr>
        <p:spPr>
          <a:xfrm>
            <a:off x="6969628" y="3512030"/>
            <a:ext cx="2719388" cy="990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Pre-aggregated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Data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C805B4-DAB6-A946-BFC7-D01DAC59857F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5054941" y="3207948"/>
            <a:ext cx="1914687" cy="7993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308EE4-EFBB-3F4B-B215-61C8635D97FD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5054942" y="4007330"/>
            <a:ext cx="1914686" cy="980306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E082DD4-F333-7049-824C-DCF9556D657E}"/>
              </a:ext>
            </a:extLst>
          </p:cNvPr>
          <p:cNvSpPr/>
          <p:nvPr/>
        </p:nvSpPr>
        <p:spPr>
          <a:xfrm>
            <a:off x="8932824" y="4852598"/>
            <a:ext cx="2649538" cy="1335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dirty="0">
                <a:solidFill>
                  <a:schemeClr val="tx1"/>
                </a:solidFill>
              </a:rPr>
              <a:t>Slower writes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dirty="0">
                <a:solidFill>
                  <a:schemeClr val="tx1"/>
                </a:solidFill>
              </a:rPr>
              <a:t>More storage space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dirty="0">
                <a:solidFill>
                  <a:schemeClr val="tx1"/>
                </a:solidFill>
              </a:rPr>
              <a:t>Duplication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b="1" dirty="0">
                <a:solidFill>
                  <a:srgbClr val="FF0000"/>
                </a:solidFill>
              </a:rPr>
              <a:t>Faster reads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FA42B6-A129-E24F-BF6E-801C0345B40D}"/>
              </a:ext>
            </a:extLst>
          </p:cNvPr>
          <p:cNvSpPr txBox="1"/>
          <p:nvPr/>
        </p:nvSpPr>
        <p:spPr>
          <a:xfrm>
            <a:off x="2863849" y="200264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8B4DB8-2288-8C4C-9E76-0A4C63E7A059}"/>
              </a:ext>
            </a:extLst>
          </p:cNvPr>
          <p:cNvSpPr txBox="1"/>
          <p:nvPr/>
        </p:nvSpPr>
        <p:spPr>
          <a:xfrm>
            <a:off x="5108874" y="259940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1F2E10-9A04-C74E-B9F0-6BF5805A4610}"/>
              </a:ext>
            </a:extLst>
          </p:cNvPr>
          <p:cNvSpPr txBox="1"/>
          <p:nvPr/>
        </p:nvSpPr>
        <p:spPr>
          <a:xfrm>
            <a:off x="4999993" y="5784873"/>
            <a:ext cx="152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</a:t>
            </a:r>
            <a:br>
              <a:rPr lang="en-US" dirty="0"/>
            </a:br>
            <a:r>
              <a:rPr lang="en-US" dirty="0"/>
              <a:t>Collection</a:t>
            </a:r>
          </a:p>
        </p:txBody>
      </p:sp>
    </p:spTree>
    <p:extLst>
      <p:ext uri="{BB962C8B-B14F-4D97-AF65-F5344CB8AC3E}">
        <p14:creationId xmlns:p14="http://schemas.microsoft.com/office/powerpoint/2010/main" val="1821604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5" name="Title 4">
            <a:extLst>
              <a:ext uri="{FF2B5EF4-FFF2-40B4-BE49-F238E27FC236}">
                <a16:creationId xmlns:a16="http://schemas.microsoft.com/office/drawing/2014/main" id="{4E7BD016-E544-6E46-9DA9-4F92AF5BD6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9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808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532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686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9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10" marB="45710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F3F955-A8A2-664B-A5C3-24E32073BB8F}"/>
              </a:ext>
            </a:extLst>
          </p:cNvPr>
          <p:cNvCxnSpPr>
            <a:cxnSpLocks/>
          </p:cNvCxnSpPr>
          <p:nvPr/>
        </p:nvCxnSpPr>
        <p:spPr>
          <a:xfrm>
            <a:off x="6094413" y="2527300"/>
            <a:ext cx="196215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ACBC29-4C17-9845-9FDF-7484C4775A0B}"/>
              </a:ext>
            </a:extLst>
          </p:cNvPr>
          <p:cNvCxnSpPr>
            <a:cxnSpLocks/>
          </p:cNvCxnSpPr>
          <p:nvPr/>
        </p:nvCxnSpPr>
        <p:spPr>
          <a:xfrm flipV="1">
            <a:off x="7234238" y="2527300"/>
            <a:ext cx="822325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118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3" name="Title 4">
            <a:extLst>
              <a:ext uri="{FF2B5EF4-FFF2-40B4-BE49-F238E27FC236}">
                <a16:creationId xmlns:a16="http://schemas.microsoft.com/office/drawing/2014/main" id="{42DA4B49-A848-9446-9465-D3282E5D2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6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7913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92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Initial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3</a:t>
                      </a:r>
                      <a:r>
                        <a:rPr lang="en-US" sz="2400" baseline="30000" noProof="0" dirty="0"/>
                        <a:t>rd</a:t>
                      </a:r>
                      <a:r>
                        <a:rPr lang="en-US" sz="2400" noProof="0" dirty="0"/>
                        <a:t> normal form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one possible solution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many possible solutions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556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3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21" name="Title 4">
            <a:extLst>
              <a:ext uri="{FF2B5EF4-FFF2-40B4-BE49-F238E27FC236}">
                <a16:creationId xmlns:a16="http://schemas.microsoft.com/office/drawing/2014/main" id="{AF096545-B53A-E24F-AEC2-F56542D8C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6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7913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92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Initial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3</a:t>
                      </a:r>
                      <a:r>
                        <a:rPr lang="en-US" sz="2400" baseline="30000" noProof="0" dirty="0"/>
                        <a:t>rd</a:t>
                      </a:r>
                      <a:r>
                        <a:rPr lang="en-US" sz="2400" noProof="0" dirty="0"/>
                        <a:t> normal form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one possible solution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many possible solutions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Final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denormalized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few changes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556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946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9" name="Title 4">
            <a:extLst>
              <a:ext uri="{FF2B5EF4-FFF2-40B4-BE49-F238E27FC236}">
                <a16:creationId xmlns:a16="http://schemas.microsoft.com/office/drawing/2014/main" id="{618FE98C-4540-8D40-8B1D-20017A309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6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7913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92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Initial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3</a:t>
                      </a:r>
                      <a:r>
                        <a:rPr lang="en-US" sz="2400" baseline="30000" noProof="0" dirty="0"/>
                        <a:t>rd</a:t>
                      </a:r>
                      <a:r>
                        <a:rPr lang="en-US" sz="2400" noProof="0" dirty="0"/>
                        <a:t> normal form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one possible solution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many possible solutions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Final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denormalized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few changes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556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Schema evolution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difficult and not optimal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downtime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easy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no downtime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793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17" name="Title 4">
            <a:extLst>
              <a:ext uri="{FF2B5EF4-FFF2-40B4-BE49-F238E27FC236}">
                <a16:creationId xmlns:a16="http://schemas.microsoft.com/office/drawing/2014/main" id="{FDCE68D5-5EE9-764F-B979-DC0ECE7589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Differences: Tabular vs Document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427990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011809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4707674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859742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168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Tabular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MongoDB</a:t>
                      </a:r>
                      <a:endParaRPr lang="en-US" sz="2400" b="1" noProof="0" dirty="0">
                        <a:latin typeface="+mn-lt"/>
                      </a:endParaRP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1187913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Steps to create the model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define schema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develop app and queries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1 – identifying the queries</a:t>
                      </a:r>
                      <a:br>
                        <a:rPr lang="en-US" sz="2400" noProof="0" dirty="0"/>
                      </a:br>
                      <a:r>
                        <a:rPr lang="en-US" sz="2400" noProof="0" dirty="0"/>
                        <a:t>2 – define schema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520827473"/>
                  </a:ext>
                </a:extLst>
              </a:tr>
              <a:tr h="82292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Initial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3</a:t>
                      </a:r>
                      <a:r>
                        <a:rPr lang="en-US" sz="2400" baseline="30000" noProof="0" dirty="0"/>
                        <a:t>rd</a:t>
                      </a:r>
                      <a:r>
                        <a:rPr lang="en-US" sz="2400" noProof="0" dirty="0"/>
                        <a:t> normal form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one possible solution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many possible solutions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Final schema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denormalized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few changes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457496132"/>
                  </a:ext>
                </a:extLst>
              </a:tr>
              <a:tr h="897556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Schema evolution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difficult and not optimal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likely downtime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easy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no downtime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1361242022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r>
                        <a:rPr lang="en-US" sz="2400" noProof="0" dirty="0"/>
                        <a:t>Performance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mediocre</a:t>
                      </a:r>
                    </a:p>
                  </a:txBody>
                  <a:tcPr marL="107236" marR="107236" marT="45704" marB="45704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/>
                        <a:t>optimized</a:t>
                      </a:r>
                    </a:p>
                  </a:txBody>
                  <a:tcPr marL="107236" marR="107236" marT="45704" marB="45704"/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52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451611B-0A65-0847-8043-6F8B56A79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6A5A6-AB0F-A040-8B42-B5C1B418B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Summarize the steps of a methodology when modeling for MongoDB</a:t>
            </a: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87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Graphic 2">
            <a:extLst>
              <a:ext uri="{FF2B5EF4-FFF2-40B4-BE49-F238E27FC236}">
                <a16:creationId xmlns:a16="http://schemas.microsoft.com/office/drawing/2014/main" id="{25CC2426-3E11-F246-AE90-3184D5E5A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1760538"/>
            <a:ext cx="11947525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Title 3">
            <a:extLst>
              <a:ext uri="{FF2B5EF4-FFF2-40B4-BE49-F238E27FC236}">
                <a16:creationId xmlns:a16="http://schemas.microsoft.com/office/drawing/2014/main" id="{5C6851DE-E553-5D46-BAFD-96C958B81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 Tradeoff in Modeling</a:t>
            </a:r>
          </a:p>
        </p:txBody>
      </p:sp>
    </p:spTree>
    <p:extLst>
      <p:ext uri="{BB962C8B-B14F-4D97-AF65-F5344CB8AC3E}">
        <p14:creationId xmlns:p14="http://schemas.microsoft.com/office/powerpoint/2010/main" val="978656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4">
            <a:extLst>
              <a:ext uri="{FF2B5EF4-FFF2-40B4-BE49-F238E27FC236}">
                <a16:creationId xmlns:a16="http://schemas.microsoft.com/office/drawing/2014/main" id="{FE86BAC9-5B61-9747-89FA-A6AB78AF97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69634" name="Content Placeholder 1">
            <a:extLst>
              <a:ext uri="{FF2B5EF4-FFF2-40B4-BE49-F238E27FC236}">
                <a16:creationId xmlns:a16="http://schemas.microsoft.com/office/drawing/2014/main" id="{8B971B9E-EFB6-244A-B98A-8A3F71731A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69635" name="Graphic 3">
            <a:extLst>
              <a:ext uri="{FF2B5EF4-FFF2-40B4-BE49-F238E27FC236}">
                <a16:creationId xmlns:a16="http://schemas.microsoft.com/office/drawing/2014/main" id="{D6675173-54C3-3D4A-8F44-42232DC45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50963"/>
            <a:ext cx="7237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71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5">
            <a:extLst>
              <a:ext uri="{FF2B5EF4-FFF2-40B4-BE49-F238E27FC236}">
                <a16:creationId xmlns:a16="http://schemas.microsoft.com/office/drawing/2014/main" id="{A7D4BBB8-9451-BB45-B715-6B4060226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Goals of the Presentation</a:t>
            </a:r>
          </a:p>
        </p:txBody>
      </p:sp>
      <p:sp>
        <p:nvSpPr>
          <p:cNvPr id="34818" name="Text Placeholder 3">
            <a:extLst>
              <a:ext uri="{FF2B5EF4-FFF2-40B4-BE49-F238E27FC236}">
                <a16:creationId xmlns:a16="http://schemas.microsoft.com/office/drawing/2014/main" id="{F7C69346-CC8E-F544-BCC4-08A6F93B2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34819" name="Content Placeholder 6">
            <a:extLst>
              <a:ext uri="{FF2B5EF4-FFF2-40B4-BE49-F238E27FC236}">
                <a16:creationId xmlns:a16="http://schemas.microsoft.com/office/drawing/2014/main" id="{D809821B-D90F-354F-AC56-60F045DBA9D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the </a:t>
            </a:r>
            <a:r>
              <a:rPr lang="en-US" altLang="en-US" b="1"/>
              <a:t>differences</a:t>
            </a:r>
            <a:endParaRPr lang="en-US" altLang="en-US"/>
          </a:p>
        </p:txBody>
      </p:sp>
      <p:sp>
        <p:nvSpPr>
          <p:cNvPr id="34820" name="Text Placeholder 4">
            <a:extLst>
              <a:ext uri="{FF2B5EF4-FFF2-40B4-BE49-F238E27FC236}">
                <a16:creationId xmlns:a16="http://schemas.microsoft.com/office/drawing/2014/main" id="{A0DDB6CA-6D15-CF48-996A-BA3C3702FD1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159FE1-D898-BD46-9DCE-CD5B2AC3FA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steps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when modeling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MongoDB</a:t>
            </a:r>
          </a:p>
        </p:txBody>
      </p:sp>
      <p:sp>
        <p:nvSpPr>
          <p:cNvPr id="34822" name="Text Placeholder 7">
            <a:extLst>
              <a:ext uri="{FF2B5EF4-FFF2-40B4-BE49-F238E27FC236}">
                <a16:creationId xmlns:a16="http://schemas.microsoft.com/office/drawing/2014/main" id="{5338BB69-16C3-2342-8039-9051C7BF730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83E8-36E1-7D4A-994A-D60B36DCBD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when to apply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04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4">
            <a:extLst>
              <a:ext uri="{FF2B5EF4-FFF2-40B4-BE49-F238E27FC236}">
                <a16:creationId xmlns:a16="http://schemas.microsoft.com/office/drawing/2014/main" id="{A4FFF265-9B84-4E44-940B-C6100BC55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/>
              <a:t>Describe the Workload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1683" name="Graphic 3">
            <a:extLst>
              <a:ext uri="{FF2B5EF4-FFF2-40B4-BE49-F238E27FC236}">
                <a16:creationId xmlns:a16="http://schemas.microsoft.com/office/drawing/2014/main" id="{66FE4AE8-D3C2-F04B-BABD-8F9F30675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50963"/>
            <a:ext cx="7237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5031D5-FE5B-A54C-A5B7-A4604D4952F1}"/>
              </a:ext>
            </a:extLst>
          </p:cNvPr>
          <p:cNvSpPr/>
          <p:nvPr/>
        </p:nvSpPr>
        <p:spPr>
          <a:xfrm>
            <a:off x="6503988" y="1352550"/>
            <a:ext cx="2252662" cy="15144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168030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4">
            <a:extLst>
              <a:ext uri="{FF2B5EF4-FFF2-40B4-BE49-F238E27FC236}">
                <a16:creationId xmlns:a16="http://schemas.microsoft.com/office/drawing/2014/main" id="{5032BE69-40C6-854D-95E3-F32661553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/>
              <a:t>Identify and Model</a:t>
            </a:r>
            <a:br>
              <a:rPr lang="en-US" b="1" dirty="0"/>
            </a:br>
            <a:r>
              <a:rPr lang="en-US" b="1" dirty="0"/>
              <a:t>the Relationships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3731" name="Graphic 3">
            <a:extLst>
              <a:ext uri="{FF2B5EF4-FFF2-40B4-BE49-F238E27FC236}">
                <a16:creationId xmlns:a16="http://schemas.microsoft.com/office/drawing/2014/main" id="{2AFD9B90-E763-7647-A1CD-2E5A586CA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50963"/>
            <a:ext cx="7237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F5780-C7DB-6646-934F-F4A30135E667}"/>
              </a:ext>
            </a:extLst>
          </p:cNvPr>
          <p:cNvSpPr/>
          <p:nvPr/>
        </p:nvSpPr>
        <p:spPr>
          <a:xfrm>
            <a:off x="6534150" y="2863850"/>
            <a:ext cx="2252663" cy="15144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124905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C8B196C7-A9BF-D749-95AC-42C68C095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6563" y="198438"/>
            <a:ext cx="11274425" cy="914400"/>
          </a:xfrm>
        </p:spPr>
        <p:txBody>
          <a:bodyPr/>
          <a:lstStyle/>
          <a:p>
            <a:pPr eaLnBrk="1" hangingPunct="1"/>
            <a:r>
              <a:rPr lang="en-US" altLang="en-US"/>
              <a:t>Actors, Movies and Reviews</a:t>
            </a:r>
          </a:p>
        </p:txBody>
      </p:sp>
      <p:sp>
        <p:nvSpPr>
          <p:cNvPr id="75778" name="TextBox 9">
            <a:extLst>
              <a:ext uri="{FF2B5EF4-FFF2-40B4-BE49-F238E27FC236}">
                <a16:creationId xmlns:a16="http://schemas.microsoft.com/office/drawing/2014/main" id="{BD17239A-DAC7-6A41-B55E-8DECD9D0D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827088"/>
            <a:ext cx="2578100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en-US" sz="2400"/>
              <a:t>actor_name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date_of_birth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movie_title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revenues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reviewer_name</a:t>
            </a:r>
          </a:p>
          <a:p>
            <a:pPr>
              <a:lnSpc>
                <a:spcPct val="250000"/>
              </a:lnSpc>
            </a:pPr>
            <a:r>
              <a:rPr lang="en-US" altLang="en-US" sz="2400"/>
              <a:t>rating</a:t>
            </a:r>
          </a:p>
        </p:txBody>
      </p:sp>
    </p:spTree>
    <p:extLst>
      <p:ext uri="{BB962C8B-B14F-4D97-AF65-F5344CB8AC3E}">
        <p14:creationId xmlns:p14="http://schemas.microsoft.com/office/powerpoint/2010/main" val="1367696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0BD3B3CE-0DFB-D542-9F8C-3557FDFD4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6563" y="198438"/>
            <a:ext cx="11274425" cy="914400"/>
          </a:xfrm>
        </p:spPr>
        <p:txBody>
          <a:bodyPr/>
          <a:lstStyle/>
          <a:p>
            <a:pPr eaLnBrk="1" hangingPunct="1"/>
            <a:r>
              <a:rPr lang="en-US" altLang="en-US"/>
              <a:t>Actors, Movies and Reviews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F9DB71-1433-D748-BFFA-822306C83608}"/>
              </a:ext>
            </a:extLst>
          </p:cNvPr>
          <p:cNvCxnSpPr>
            <a:cxnSpLocks/>
          </p:cNvCxnSpPr>
          <p:nvPr/>
        </p:nvCxnSpPr>
        <p:spPr>
          <a:xfrm flipV="1">
            <a:off x="2578100" y="1294410"/>
            <a:ext cx="4499594" cy="2391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3EBD17-4080-0A4C-AED1-ED00F1B8EC8F}"/>
              </a:ext>
            </a:extLst>
          </p:cNvPr>
          <p:cNvCxnSpPr>
            <a:cxnSpLocks/>
          </p:cNvCxnSpPr>
          <p:nvPr/>
        </p:nvCxnSpPr>
        <p:spPr>
          <a:xfrm flipV="1">
            <a:off x="2784243" y="1546226"/>
            <a:ext cx="4293451" cy="822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5AEF92-D386-A648-A496-ECFBCD993F52}"/>
              </a:ext>
            </a:extLst>
          </p:cNvPr>
          <p:cNvCxnSpPr>
            <a:cxnSpLocks/>
          </p:cNvCxnSpPr>
          <p:nvPr/>
        </p:nvCxnSpPr>
        <p:spPr>
          <a:xfrm flipV="1">
            <a:off x="2277979" y="3679827"/>
            <a:ext cx="4799715" cy="5079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FF7F59-941B-AC40-A555-FAF554EAEACF}"/>
              </a:ext>
            </a:extLst>
          </p:cNvPr>
          <p:cNvCxnSpPr>
            <a:cxnSpLocks/>
          </p:cNvCxnSpPr>
          <p:nvPr/>
        </p:nvCxnSpPr>
        <p:spPr>
          <a:xfrm flipV="1">
            <a:off x="2524125" y="3368676"/>
            <a:ext cx="455356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ED0561-3C1C-FE41-B996-4B5E7C06AD3B}"/>
              </a:ext>
            </a:extLst>
          </p:cNvPr>
          <p:cNvCxnSpPr>
            <a:cxnSpLocks/>
          </p:cNvCxnSpPr>
          <p:nvPr/>
        </p:nvCxnSpPr>
        <p:spPr>
          <a:xfrm>
            <a:off x="2125683" y="5203828"/>
            <a:ext cx="4952011" cy="282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007909-832B-FB47-9471-04F402E6450B}"/>
              </a:ext>
            </a:extLst>
          </p:cNvPr>
          <p:cNvCxnSpPr>
            <a:cxnSpLocks/>
          </p:cNvCxnSpPr>
          <p:nvPr/>
        </p:nvCxnSpPr>
        <p:spPr>
          <a:xfrm flipV="1">
            <a:off x="1700213" y="5818909"/>
            <a:ext cx="5377481" cy="3072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1" name="TextBox 26">
            <a:extLst>
              <a:ext uri="{FF2B5EF4-FFF2-40B4-BE49-F238E27FC236}">
                <a16:creationId xmlns:a16="http://schemas.microsoft.com/office/drawing/2014/main" id="{22712111-1B4A-1945-A162-4F41CA00C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827088"/>
            <a:ext cx="2578100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en-US" sz="2400" dirty="0" err="1"/>
              <a:t>actor_name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 err="1"/>
              <a:t>date_of_birth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 err="1"/>
              <a:t>movie_title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/>
              <a:t>revenues</a:t>
            </a:r>
          </a:p>
          <a:p>
            <a:pPr>
              <a:lnSpc>
                <a:spcPct val="250000"/>
              </a:lnSpc>
            </a:pPr>
            <a:r>
              <a:rPr lang="en-US" altLang="en-US" sz="2400" dirty="0"/>
              <a:t>reviewer</a:t>
            </a:r>
          </a:p>
          <a:p>
            <a:pPr>
              <a:lnSpc>
                <a:spcPct val="250000"/>
              </a:lnSpc>
            </a:pPr>
            <a:r>
              <a:rPr lang="en-US" altLang="en-US" sz="2400" dirty="0"/>
              <a:t>rating</a:t>
            </a:r>
          </a:p>
        </p:txBody>
      </p:sp>
      <p:pic>
        <p:nvPicPr>
          <p:cNvPr id="3" name="Picture 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08E79AC-2BDD-2A4F-9C66-D645F510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97" y="627069"/>
            <a:ext cx="1855082" cy="58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06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66834C15-1E06-FC43-9D06-04F6FD1AE7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6563" y="198438"/>
            <a:ext cx="11274425" cy="914400"/>
          </a:xfrm>
        </p:spPr>
        <p:txBody>
          <a:bodyPr/>
          <a:lstStyle/>
          <a:p>
            <a:pPr eaLnBrk="1" hangingPunct="1"/>
            <a:r>
              <a:rPr lang="en-US" altLang="en-US"/>
              <a:t>Actors, Movies and Reviews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823C2A7-1812-4F43-8B50-A759B452956C}"/>
              </a:ext>
            </a:extLst>
          </p:cNvPr>
          <p:cNvCxnSpPr>
            <a:cxnSpLocks/>
          </p:cNvCxnSpPr>
          <p:nvPr/>
        </p:nvCxnSpPr>
        <p:spPr>
          <a:xfrm>
            <a:off x="2578100" y="1484416"/>
            <a:ext cx="44045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3469D5-BC84-D340-B3A8-93D7D6B55312}"/>
              </a:ext>
            </a:extLst>
          </p:cNvPr>
          <p:cNvCxnSpPr>
            <a:cxnSpLocks/>
          </p:cNvCxnSpPr>
          <p:nvPr/>
        </p:nvCxnSpPr>
        <p:spPr>
          <a:xfrm flipV="1">
            <a:off x="2871788" y="1816925"/>
            <a:ext cx="4110903" cy="558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9FFBAE-4BAC-BC4D-9349-A4C9F74E5FB0}"/>
              </a:ext>
            </a:extLst>
          </p:cNvPr>
          <p:cNvCxnSpPr>
            <a:cxnSpLocks/>
          </p:cNvCxnSpPr>
          <p:nvPr/>
        </p:nvCxnSpPr>
        <p:spPr>
          <a:xfrm>
            <a:off x="2196935" y="4180114"/>
            <a:ext cx="4702629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AA2C27-2331-BC47-9B6A-32510C29261E}"/>
              </a:ext>
            </a:extLst>
          </p:cNvPr>
          <p:cNvCxnSpPr>
            <a:cxnSpLocks/>
          </p:cNvCxnSpPr>
          <p:nvPr/>
        </p:nvCxnSpPr>
        <p:spPr>
          <a:xfrm>
            <a:off x="2493818" y="3313216"/>
            <a:ext cx="4405746" cy="534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40" name="TextBox 53">
            <a:extLst>
              <a:ext uri="{FF2B5EF4-FFF2-40B4-BE49-F238E27FC236}">
                <a16:creationId xmlns:a16="http://schemas.microsoft.com/office/drawing/2014/main" id="{6441EB14-1938-ED49-B1DA-1E36C7CAE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827088"/>
            <a:ext cx="2578100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en-US" sz="2400" dirty="0" err="1"/>
              <a:t>actor_name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 err="1"/>
              <a:t>date_of_birth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 err="1"/>
              <a:t>movie_title</a:t>
            </a:r>
            <a:endParaRPr lang="en-US" altLang="en-US" sz="2400" dirty="0"/>
          </a:p>
          <a:p>
            <a:pPr>
              <a:lnSpc>
                <a:spcPct val="250000"/>
              </a:lnSpc>
            </a:pPr>
            <a:r>
              <a:rPr lang="en-US" altLang="en-US" sz="2400" dirty="0"/>
              <a:t>revenues</a:t>
            </a:r>
          </a:p>
          <a:p>
            <a:pPr>
              <a:lnSpc>
                <a:spcPct val="250000"/>
              </a:lnSpc>
            </a:pPr>
            <a:r>
              <a:rPr lang="en-US" altLang="en-US" sz="2400" dirty="0"/>
              <a:t>reviewer</a:t>
            </a:r>
          </a:p>
          <a:p>
            <a:pPr>
              <a:lnSpc>
                <a:spcPct val="250000"/>
              </a:lnSpc>
            </a:pPr>
            <a:r>
              <a:rPr lang="en-US" altLang="en-US" sz="2400" dirty="0"/>
              <a:t>rating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3E5904-F909-7D4D-81D8-4265C3DD9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69" y="735807"/>
            <a:ext cx="2385594" cy="566578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8B6B36-FF26-C148-BBEA-3D495586CD68}"/>
              </a:ext>
            </a:extLst>
          </p:cNvPr>
          <p:cNvCxnSpPr>
            <a:cxnSpLocks/>
          </p:cNvCxnSpPr>
          <p:nvPr/>
        </p:nvCxnSpPr>
        <p:spPr>
          <a:xfrm>
            <a:off x="2113808" y="5149850"/>
            <a:ext cx="4999511" cy="87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312ECA-694C-5148-8707-4DA7D1AE93DF}"/>
              </a:ext>
            </a:extLst>
          </p:cNvPr>
          <p:cNvCxnSpPr>
            <a:cxnSpLocks/>
          </p:cNvCxnSpPr>
          <p:nvPr/>
        </p:nvCxnSpPr>
        <p:spPr>
          <a:xfrm flipV="1">
            <a:off x="1736725" y="5533901"/>
            <a:ext cx="5376594" cy="5605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30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4">
            <a:extLst>
              <a:ext uri="{FF2B5EF4-FFF2-40B4-BE49-F238E27FC236}">
                <a16:creationId xmlns:a16="http://schemas.microsoft.com/office/drawing/2014/main" id="{17359D2E-36B0-4A4C-9A4D-6AFE4FE7E4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Identify and Model</a:t>
            </a:r>
            <a:br>
              <a:rPr lang="en-US" dirty="0"/>
            </a:br>
            <a:r>
              <a:rPr lang="en-US" dirty="0"/>
              <a:t>the Relationships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b="1" dirty="0"/>
              <a:t>Apply Patterns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8851" name="Graphic 3">
            <a:extLst>
              <a:ext uri="{FF2B5EF4-FFF2-40B4-BE49-F238E27FC236}">
                <a16:creationId xmlns:a16="http://schemas.microsoft.com/office/drawing/2014/main" id="{148CAA35-F241-674F-8BF5-1ED284325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1350963"/>
            <a:ext cx="7237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25E04E-BD83-604B-A051-00C1F236A621}"/>
              </a:ext>
            </a:extLst>
          </p:cNvPr>
          <p:cNvSpPr/>
          <p:nvPr/>
        </p:nvSpPr>
        <p:spPr>
          <a:xfrm>
            <a:off x="6526213" y="4392613"/>
            <a:ext cx="2252662" cy="15128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1653294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69325BFA-E92D-9A40-AC25-B33B432F7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Flexible Methodology</a:t>
            </a:r>
          </a:p>
        </p:txBody>
      </p:sp>
      <p:pic>
        <p:nvPicPr>
          <p:cNvPr id="80898" name="Picture 5">
            <a:extLst>
              <a:ext uri="{FF2B5EF4-FFF2-40B4-BE49-F238E27FC236}">
                <a16:creationId xmlns:a16="http://schemas.microsoft.com/office/drawing/2014/main" id="{9A9D5AA6-10AA-284E-8AEC-99281E27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1574800"/>
            <a:ext cx="11166475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463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C5BCAE09-8020-6A40-B3B2-2E884B8F4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Use 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6A5A6-AB0F-A040-8B42-B5C1B418B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Let's start a franchise of coffee shops…</a:t>
            </a:r>
          </a:p>
          <a:p>
            <a:pPr eaLnBrk="1" fontAlgn="auto" hangingPunct="1">
              <a:spcAft>
                <a:spcPts val="0"/>
              </a:spcAft>
              <a:defRPr/>
            </a:pPr>
            <a:br>
              <a:rPr lang="en-US" dirty="0"/>
            </a:b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09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97CCD6BB-816F-AF41-A4DB-190A1D28D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84994" name="Content Placeholder 3">
            <a:extLst>
              <a:ext uri="{FF2B5EF4-FFF2-40B4-BE49-F238E27FC236}">
                <a16:creationId xmlns:a16="http://schemas.microsoft.com/office/drawing/2014/main" id="{27BF02B3-A8EE-4F4F-8675-287D59ED2F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Name: </a:t>
            </a:r>
            <a:r>
              <a:rPr lang="en-US" altLang="en-US" b="1"/>
              <a:t>Beyond the Stars Coffee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0180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8682EDAA-437D-654A-84EF-65A63F8F2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87042" name="Content Placeholder 3">
            <a:extLst>
              <a:ext uri="{FF2B5EF4-FFF2-40B4-BE49-F238E27FC236}">
                <a16:creationId xmlns:a16="http://schemas.microsoft.com/office/drawing/2014/main" id="{3944E59B-69CA-3B43-AFF4-EC6C0D88B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Name: </a:t>
            </a:r>
            <a:r>
              <a:rPr lang="en-US" altLang="en-US" b="1" dirty="0"/>
              <a:t>Beyond the Stars Coffee</a:t>
            </a:r>
          </a:p>
          <a:p>
            <a:pPr eaLnBrk="1" hangingPunct="1"/>
            <a:r>
              <a:rPr lang="en-US" altLang="en-US" u="sng" dirty="0"/>
              <a:t>Objective:</a:t>
            </a:r>
          </a:p>
          <a:p>
            <a:pPr lvl="1" eaLnBrk="1" hangingPunct="1"/>
            <a:r>
              <a:rPr lang="en-US" altLang="en-US" dirty="0"/>
              <a:t>10 000 stores in North America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320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5">
            <a:extLst>
              <a:ext uri="{FF2B5EF4-FFF2-40B4-BE49-F238E27FC236}">
                <a16:creationId xmlns:a16="http://schemas.microsoft.com/office/drawing/2014/main" id="{EA634FCE-6971-F744-BC18-D6EF0F143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Goals of the Presentation</a:t>
            </a:r>
          </a:p>
        </p:txBody>
      </p:sp>
      <p:sp>
        <p:nvSpPr>
          <p:cNvPr id="36866" name="Text Placeholder 3">
            <a:extLst>
              <a:ext uri="{FF2B5EF4-FFF2-40B4-BE49-F238E27FC236}">
                <a16:creationId xmlns:a16="http://schemas.microsoft.com/office/drawing/2014/main" id="{4C830F5F-B8CB-3D48-9FAA-5AF0BA6DBB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6C9609-3544-F844-8216-88EA641A7D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differences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868" name="Text Placeholder 4">
            <a:extLst>
              <a:ext uri="{FF2B5EF4-FFF2-40B4-BE49-F238E27FC236}">
                <a16:creationId xmlns:a16="http://schemas.microsoft.com/office/drawing/2014/main" id="{ADC829F7-F690-CB48-9969-E01E8186740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36869" name="Content Placeholder 1">
            <a:extLst>
              <a:ext uri="{FF2B5EF4-FFF2-40B4-BE49-F238E27FC236}">
                <a16:creationId xmlns:a16="http://schemas.microsoft.com/office/drawing/2014/main" id="{7F5C2C63-FAE8-EB4C-9B98-C5323BF997FA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Summarize the </a:t>
            </a:r>
            <a:r>
              <a:rPr lang="en-US" altLang="en-US" b="1"/>
              <a:t>steps</a:t>
            </a:r>
            <a:r>
              <a:rPr lang="en-US" altLang="en-US"/>
              <a:t> when modeling for </a:t>
            </a:r>
            <a:r>
              <a:rPr lang="en-US" altLang="en-US" b="1"/>
              <a:t>MongoDB</a:t>
            </a:r>
          </a:p>
        </p:txBody>
      </p:sp>
      <p:sp>
        <p:nvSpPr>
          <p:cNvPr id="36870" name="Text Placeholder 7">
            <a:extLst>
              <a:ext uri="{FF2B5EF4-FFF2-40B4-BE49-F238E27FC236}">
                <a16:creationId xmlns:a16="http://schemas.microsoft.com/office/drawing/2014/main" id="{8F500571-E32F-D344-A371-6F32E3FE178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83E8-36E1-7D4A-994A-D60B36DCBD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when to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273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D6FEDD02-A6A3-4949-A50E-F7C57339E2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1E1B5-5752-5344-9A00-D2895187F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Name: </a:t>
            </a:r>
            <a:r>
              <a:rPr lang="en-US" b="1" dirty="0"/>
              <a:t>Beyond the Stars Coffee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/>
              <a:t>Objective: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10 000 stores in North America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… then we expend to the rest of the World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64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3A91624E-6CB8-7D44-A90E-FE0E56063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1E1B5-5752-5344-9A00-D2895187F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Name: </a:t>
            </a:r>
            <a:r>
              <a:rPr lang="en-US" b="1" dirty="0"/>
              <a:t>Beyond the Stars Coffee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Objective: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10 000 stores in North America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then we expand to the rest of the World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/>
              <a:t>Keys to success:</a:t>
            </a:r>
          </a:p>
          <a:p>
            <a:pPr marL="5143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Best coffee in the world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30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74698F72-F326-A645-9952-9556CDFD4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Case Study: Coffee Shop Franchises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1E1B5-5752-5344-9A00-D2895187F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Name: </a:t>
            </a:r>
            <a:r>
              <a:rPr lang="en-US" b="1" dirty="0"/>
              <a:t>Beyond the Stars Coffee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Objective: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10 000 stores in North America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then we expand to the rest of the World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u="sng" dirty="0"/>
              <a:t>Keys to success:</a:t>
            </a:r>
          </a:p>
          <a:p>
            <a:pPr marL="5143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Best coffee in the world</a:t>
            </a:r>
          </a:p>
          <a:p>
            <a:pPr marL="514350" lvl="1" indent="-5143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Best Technology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9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265ABE7A-2C12-EC47-8D2C-739E37D396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First Key to Success: Make the Best Coffee in the World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2FF9C9-70E0-4348-8D31-2509F61B63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1999" dirty="0">
                <a:solidFill>
                  <a:srgbClr val="FF0000"/>
                </a:solidFill>
              </a:rPr>
              <a:t>23g</a:t>
            </a:r>
            <a:r>
              <a:rPr lang="en-US" sz="1999" dirty="0"/>
              <a:t> of ground coffee in, </a:t>
            </a:r>
            <a:r>
              <a:rPr lang="en-US" sz="1999" dirty="0">
                <a:solidFill>
                  <a:srgbClr val="FF0000"/>
                </a:solidFill>
              </a:rPr>
              <a:t>20g</a:t>
            </a:r>
            <a:r>
              <a:rPr lang="en-US" sz="1999" dirty="0"/>
              <a:t> of extracted coffee out, in approximately </a:t>
            </a:r>
            <a:r>
              <a:rPr lang="en-US" sz="1999" dirty="0">
                <a:solidFill>
                  <a:srgbClr val="FF0000"/>
                </a:solidFill>
              </a:rPr>
              <a:t>20</a:t>
            </a:r>
            <a:r>
              <a:rPr lang="en-US" sz="1999" dirty="0"/>
              <a:t> seconds</a:t>
            </a:r>
            <a:endParaRPr lang="en-US" sz="1799" dirty="0"/>
          </a:p>
          <a:p>
            <a:pPr marL="342797" indent="-342797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999" dirty="0"/>
              <a:t>Fill a small or regular cup with 80% hot water (not boiling but pretty hot). Your cup should be 150ml to 200ml in total volume, 80% of which will be hot water.</a:t>
            </a:r>
          </a:p>
          <a:p>
            <a:pPr marL="342797" indent="-342797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999" dirty="0"/>
              <a:t>Grind 23g of coffee into your portafilter using the double basket. We use a scale that you can get here.</a:t>
            </a:r>
          </a:p>
          <a:p>
            <a:pPr marL="342797" indent="-342797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999" dirty="0"/>
              <a:t>Draw 20g of coffee over the hot water by placing your cup on a scale, press tare and extract your shot. </a:t>
            </a:r>
          </a:p>
        </p:txBody>
      </p:sp>
      <p:sp>
        <p:nvSpPr>
          <p:cNvPr id="97283" name="Content Placeholder 2">
            <a:extLst>
              <a:ext uri="{FF2B5EF4-FFF2-40B4-BE49-F238E27FC236}">
                <a16:creationId xmlns:a16="http://schemas.microsoft.com/office/drawing/2014/main" id="{6EB924AF-6DFF-A848-A35D-BBA634E0526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7284" name="Picture 11">
            <a:extLst>
              <a:ext uri="{FF2B5EF4-FFF2-40B4-BE49-F238E27FC236}">
                <a16:creationId xmlns:a16="http://schemas.microsoft.com/office/drawing/2014/main" id="{123B11F9-6314-1946-8427-BC5D9A6EF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597025"/>
            <a:ext cx="4808538" cy="480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813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FD8BE8CF-F828-6C44-8A0B-946A1F98D5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Second Key to Success: Use the Best Technology</a:t>
            </a:r>
          </a:p>
        </p:txBody>
      </p:sp>
      <p:sp>
        <p:nvSpPr>
          <p:cNvPr id="99330" name="Content Placeholder 2">
            <a:extLst>
              <a:ext uri="{FF2B5EF4-FFF2-40B4-BE49-F238E27FC236}">
                <a16:creationId xmlns:a16="http://schemas.microsoft.com/office/drawing/2014/main" id="{39DA76E7-7D1C-5B4E-B967-EFCE0D1E5A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/>
              <a:t>Intelligent Coffee Machines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Weightings, temperature, time to produce, …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Coffee perfection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F223BE9-BE9D-C148-93FF-F60D7A29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80" y="1279525"/>
            <a:ext cx="38862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063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>
            <a:extLst>
              <a:ext uri="{FF2B5EF4-FFF2-40B4-BE49-F238E27FC236}">
                <a16:creationId xmlns:a16="http://schemas.microsoft.com/office/drawing/2014/main" id="{40505ACE-15FE-7C49-A881-DD98B508E2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Key to Success 2: Best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85C4-1F3A-C548-9613-E621F30F1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Intelligent Coffee Machines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Weightings, temperature, time to produce, …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Coffee perfection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/>
              <a:t>Intelligent Shelves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Measure inventory in real time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A79F554-9AFD-9443-8822-7A52D407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25" y="627063"/>
            <a:ext cx="4298950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229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E7E8C42B-8282-5843-9ED9-CDC35F8A1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Key to Success 2: Best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85C4-1F3A-C548-9613-E621F30F1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Intelligent Coffee Machines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Weightings, temperature, time to produce, …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Coffee perfection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Intelligent Shelves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Measure inventory in real time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dirty="0"/>
              <a:t>Intelligent Data Storage</a:t>
            </a:r>
          </a:p>
          <a:p>
            <a:pPr marL="819074" lvl="1" indent="-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MongoDB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3427" name="Picture 4">
            <a:extLst>
              <a:ext uri="{FF2B5EF4-FFF2-40B4-BE49-F238E27FC236}">
                <a16:creationId xmlns:a16="http://schemas.microsoft.com/office/drawing/2014/main" id="{F79211F5-946D-5145-B767-55E4C286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941388"/>
            <a:ext cx="4865687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596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4">
            <a:extLst>
              <a:ext uri="{FF2B5EF4-FFF2-40B4-BE49-F238E27FC236}">
                <a16:creationId xmlns:a16="http://schemas.microsoft.com/office/drawing/2014/main" id="{EC02E8C0-D89D-9449-AF35-A3CFCF360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Identify and Model</a:t>
            </a:r>
            <a:br>
              <a:rPr lang="en-US" dirty="0"/>
            </a:br>
            <a:r>
              <a:rPr lang="en-US" dirty="0"/>
              <a:t>the Relationships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 Patterns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5475" name="Graphic 3">
            <a:extLst>
              <a:ext uri="{FF2B5EF4-FFF2-40B4-BE49-F238E27FC236}">
                <a16:creationId xmlns:a16="http://schemas.microsoft.com/office/drawing/2014/main" id="{861C9843-3372-8E42-B709-8D611215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35088"/>
            <a:ext cx="7237413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6B3B80-5497-C94D-ADB4-0361215E8FA1}"/>
              </a:ext>
            </a:extLst>
          </p:cNvPr>
          <p:cNvSpPr/>
          <p:nvPr/>
        </p:nvSpPr>
        <p:spPr>
          <a:xfrm>
            <a:off x="6503988" y="1352550"/>
            <a:ext cx="2252662" cy="15144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3282760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2">
            <a:extLst>
              <a:ext uri="{FF2B5EF4-FFF2-40B4-BE49-F238E27FC236}">
                <a16:creationId xmlns:a16="http://schemas.microsoft.com/office/drawing/2014/main" id="{6CD5C34E-4EA6-8C4C-93B2-9A1F96016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540521424"/>
              </p:ext>
            </p:extLst>
          </p:nvPr>
        </p:nvGraphicFramePr>
        <p:xfrm>
          <a:off x="1069975" y="1370841"/>
          <a:ext cx="10052050" cy="35274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712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365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294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56288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828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2">
            <a:extLst>
              <a:ext uri="{FF2B5EF4-FFF2-40B4-BE49-F238E27FC236}">
                <a16:creationId xmlns:a16="http://schemas.microsoft.com/office/drawing/2014/main" id="{60C64975-D0CE-B14E-88E9-139EEB001C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034409849"/>
              </p:ext>
            </p:extLst>
          </p:nvPr>
        </p:nvGraphicFramePr>
        <p:xfrm>
          <a:off x="1069975" y="1370842"/>
          <a:ext cx="10052050" cy="35274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712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365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294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How much coffee do we have to ship to the store in the next days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56288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68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5">
            <a:extLst>
              <a:ext uri="{FF2B5EF4-FFF2-40B4-BE49-F238E27FC236}">
                <a16:creationId xmlns:a16="http://schemas.microsoft.com/office/drawing/2014/main" id="{F744DF46-7821-B846-8E07-54CF319F4D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Goals of the Presentation</a:t>
            </a:r>
          </a:p>
        </p:txBody>
      </p:sp>
      <p:sp>
        <p:nvSpPr>
          <p:cNvPr id="38914" name="Text Placeholder 3">
            <a:extLst>
              <a:ext uri="{FF2B5EF4-FFF2-40B4-BE49-F238E27FC236}">
                <a16:creationId xmlns:a16="http://schemas.microsoft.com/office/drawing/2014/main" id="{B40CFD2C-47F2-F74D-B1FE-C634BE48E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6C9609-3544-F844-8216-88EA641A7D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differences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916" name="Text Placeholder 4">
            <a:extLst>
              <a:ext uri="{FF2B5EF4-FFF2-40B4-BE49-F238E27FC236}">
                <a16:creationId xmlns:a16="http://schemas.microsoft.com/office/drawing/2014/main" id="{E4B9DDE5-478D-4C49-850E-8F328726B9B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159FE1-D898-BD46-9DCE-CD5B2AC3FA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steps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when modeling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MongoDB</a:t>
            </a:r>
          </a:p>
        </p:txBody>
      </p:sp>
      <p:sp>
        <p:nvSpPr>
          <p:cNvPr id="38918" name="Text Placeholder 7">
            <a:extLst>
              <a:ext uri="{FF2B5EF4-FFF2-40B4-BE49-F238E27FC236}">
                <a16:creationId xmlns:a16="http://schemas.microsoft.com/office/drawing/2014/main" id="{4679CE97-36E5-654E-8B50-BBDCCFD6CAD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8919" name="Content Placeholder 2">
            <a:extLst>
              <a:ext uri="{FF2B5EF4-FFF2-40B4-BE49-F238E27FC236}">
                <a16:creationId xmlns:a16="http://schemas.microsoft.com/office/drawing/2014/main" id="{2008D11E-40CA-9840-AA18-E15E4A5A231A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when to apply</a:t>
            </a:r>
          </a:p>
        </p:txBody>
      </p:sp>
    </p:spTree>
    <p:extLst>
      <p:ext uri="{BB962C8B-B14F-4D97-AF65-F5344CB8AC3E}">
        <p14:creationId xmlns:p14="http://schemas.microsoft.com/office/powerpoint/2010/main" val="2448517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2">
            <a:extLst>
              <a:ext uri="{FF2B5EF4-FFF2-40B4-BE49-F238E27FC236}">
                <a16:creationId xmlns:a16="http://schemas.microsoft.com/office/drawing/2014/main" id="{441B9EFB-05FF-E04B-9AF4-20F5849646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677354909"/>
              </p:ext>
            </p:extLst>
          </p:nvPr>
        </p:nvGraphicFramePr>
        <p:xfrm>
          <a:off x="1069975" y="1370842"/>
          <a:ext cx="10052050" cy="35274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32011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28547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712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365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294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How much coffee do we have to ship to the store in the next days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r>
                        <a:rPr lang="en-US" sz="1800" noProof="0"/>
                        <a:t>3. Anomalies in the inventory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Analytics</a:t>
                      </a:r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56288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838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7081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21" marB="45721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996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2">
            <a:extLst>
              <a:ext uri="{FF2B5EF4-FFF2-40B4-BE49-F238E27FC236}">
                <a16:creationId xmlns:a16="http://schemas.microsoft.com/office/drawing/2014/main" id="{A86DE31C-712F-CA4A-867C-0FCA9FB28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297920310"/>
              </p:ext>
            </p:extLst>
          </p:nvPr>
        </p:nvGraphicFramePr>
        <p:xfrm>
          <a:off x="1069975" y="1370842"/>
          <a:ext cx="10052050" cy="36036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6965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144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077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How much coffee do we have to ship to the store in the next days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3. Anomalies in the inventory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049">
                <a:tc>
                  <a:txBody>
                    <a:bodyPr/>
                    <a:lstStyle/>
                    <a:p>
                      <a:r>
                        <a:rPr lang="en-US" sz="1800" noProof="0"/>
                        <a:t>4. Making a cup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A coffee machine reporting on the production of a coffee cup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6929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523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2">
            <a:extLst>
              <a:ext uri="{FF2B5EF4-FFF2-40B4-BE49-F238E27FC236}">
                <a16:creationId xmlns:a16="http://schemas.microsoft.com/office/drawing/2014/main" id="{0DA245E5-7DD7-8942-A5B1-D9374E68A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481534697"/>
              </p:ext>
            </p:extLst>
          </p:nvPr>
        </p:nvGraphicFramePr>
        <p:xfrm>
          <a:off x="1069975" y="1370842"/>
          <a:ext cx="10052050" cy="36036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6965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144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077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How much coffee do we have to ship to the store in the next days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3. Anomalies in the inventory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049">
                <a:tc>
                  <a:txBody>
                    <a:bodyPr/>
                    <a:lstStyle/>
                    <a:p>
                      <a:r>
                        <a:rPr lang="en-US" sz="1800" noProof="0"/>
                        <a:t>4. Making a cup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A coffee machine reporting on the production of a coffee cup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5. Analysis of cups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6929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254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2">
            <a:extLst>
              <a:ext uri="{FF2B5EF4-FFF2-40B4-BE49-F238E27FC236}">
                <a16:creationId xmlns:a16="http://schemas.microsoft.com/office/drawing/2014/main" id="{D44110D7-6E6D-744C-B63A-49B466BF69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 – Workload: List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354503741"/>
              </p:ext>
            </p:extLst>
          </p:nvPr>
        </p:nvGraphicFramePr>
        <p:xfrm>
          <a:off x="1069975" y="1370842"/>
          <a:ext cx="10052050" cy="36036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1492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1221738">
                  <a:extLst>
                    <a:ext uri="{9D8B030D-6E8A-4147-A177-3AD203B41FA5}">
                      <a16:colId xmlns:a16="http://schemas.microsoft.com/office/drawing/2014/main" val="1870803373"/>
                    </a:ext>
                  </a:extLst>
                </a:gridCol>
                <a:gridCol w="5438820">
                  <a:extLst>
                    <a:ext uri="{9D8B030D-6E8A-4147-A177-3AD203B41FA5}">
                      <a16:colId xmlns:a16="http://schemas.microsoft.com/office/drawing/2014/main" val="4172623"/>
                    </a:ext>
                  </a:extLst>
                </a:gridCol>
              </a:tblGrid>
              <a:tr h="466965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61144">
                <a:tc>
                  <a:txBody>
                    <a:bodyPr/>
                    <a:lstStyle/>
                    <a:p>
                      <a:r>
                        <a:rPr lang="en-US" sz="1800" noProof="0"/>
                        <a:t>1. Coffee weight on the shelves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 shelf send information when coffee bags are added or removed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7077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2. Coffee to deliver to stores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How much coffee do we have to ship to the store in the next days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3. Anomalies in the inventory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049">
                <a:tc>
                  <a:txBody>
                    <a:bodyPr/>
                    <a:lstStyle/>
                    <a:p>
                      <a:r>
                        <a:rPr lang="en-US" sz="1800" noProof="0"/>
                        <a:t>4. Making a cup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write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A coffee machine reporting on the production of a coffee cup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US" sz="1800" noProof="0"/>
                        <a:t>5. Analysis of cups of coffee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Analytics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56929">
                <a:tc>
                  <a:txBody>
                    <a:bodyPr/>
                    <a:lstStyle/>
                    <a:p>
                      <a:r>
                        <a:rPr lang="en-US" sz="1800" noProof="0"/>
                        <a:t>6. Technical Support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/>
                        <a:t>read</a:t>
                      </a:r>
                    </a:p>
                  </a:txBody>
                  <a:tcPr marL="91414" marR="91414" marT="45705" marB="45705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Helping our franchisees</a:t>
                      </a:r>
                    </a:p>
                  </a:txBody>
                  <a:tcPr marL="91414" marR="91414" marT="45705" marB="45705"/>
                </a:tc>
                <a:extLst>
                  <a:ext uri="{0D108BD9-81ED-4DB2-BD59-A6C34878D82A}">
                    <a16:rowId xmlns:a16="http://schemas.microsoft.com/office/drawing/2014/main" val="1548075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129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2">
            <a:extLst>
              <a:ext uri="{FF2B5EF4-FFF2-40B4-BE49-F238E27FC236}">
                <a16:creationId xmlns:a16="http://schemas.microsoft.com/office/drawing/2014/main" id="{8B035319-49FF-294B-AABA-EC2D725FE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quantify/qualify the queries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5AB1E725-E92C-B94F-A7E0-D97B742581B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737124654"/>
              </p:ext>
            </p:extLst>
          </p:nvPr>
        </p:nvGraphicFramePr>
        <p:xfrm>
          <a:off x="947737" y="1370842"/>
          <a:ext cx="10296525" cy="4684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8169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3378082">
                  <a:extLst>
                    <a:ext uri="{9D8B030D-6E8A-4147-A177-3AD203B41FA5}">
                      <a16:colId xmlns:a16="http://schemas.microsoft.com/office/drawing/2014/main" val="1047457858"/>
                    </a:ext>
                  </a:extLst>
                </a:gridCol>
                <a:gridCol w="2990274">
                  <a:extLst>
                    <a:ext uri="{9D8B030D-6E8A-4147-A177-3AD203B41FA5}">
                      <a16:colId xmlns:a16="http://schemas.microsoft.com/office/drawing/2014/main" val="1166848464"/>
                    </a:ext>
                  </a:extLst>
                </a:gridCol>
              </a:tblGrid>
              <a:tr h="42181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Quantification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Qualification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1. Coffee weight on the shelves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10/day*shelf*store</a:t>
                      </a:r>
                    </a:p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=&gt; 1/sec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&lt;1s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2. Coffee to deliver to stores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1/day*store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=&gt; 0.1/sec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&lt;60s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3. Anomalies in the inventory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24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&lt;5mins</a:t>
                      </a:r>
                      <a:br>
                        <a:rPr lang="en-US" sz="180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i="1" noProof="0" dirty="0">
                          <a:solidFill>
                            <a:schemeClr val="tx1"/>
                          </a:solidFill>
                        </a:rPr>
                        <a:t>"collection scan"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4. Making a cup of coffee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10 000 000 writes/day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115 writes/sec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&lt;100ms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non-critical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    … cups of coffee at rush hour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3 000 000 writes/hr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833 writes/sec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&lt;100ms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non-critical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511714386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5. Analysis of cups of coffee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24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stale data is fine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"collection scan"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21812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6. Technical Support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1000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&lt;1s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54756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463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2">
            <a:extLst>
              <a:ext uri="{FF2B5EF4-FFF2-40B4-BE49-F238E27FC236}">
                <a16:creationId xmlns:a16="http://schemas.microsoft.com/office/drawing/2014/main" id="{5E82CD2F-01FE-0249-AB8E-021E23CB4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 – Workload: quantify/qualify the queries</a:t>
            </a:r>
          </a:p>
        </p:txBody>
      </p:sp>
      <p:graphicFrame>
        <p:nvGraphicFramePr>
          <p:cNvPr id="7" name="Table Placeholder 4">
            <a:extLst>
              <a:ext uri="{FF2B5EF4-FFF2-40B4-BE49-F238E27FC236}">
                <a16:creationId xmlns:a16="http://schemas.microsoft.com/office/drawing/2014/main" id="{7B10A7DB-F9CD-9E4D-BD05-1D72DF90EB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6293342"/>
              </p:ext>
            </p:extLst>
          </p:nvPr>
        </p:nvGraphicFramePr>
        <p:xfrm>
          <a:off x="947737" y="1370842"/>
          <a:ext cx="10296525" cy="4684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8169">
                  <a:extLst>
                    <a:ext uri="{9D8B030D-6E8A-4147-A177-3AD203B41FA5}">
                      <a16:colId xmlns:a16="http://schemas.microsoft.com/office/drawing/2014/main" val="1204517066"/>
                    </a:ext>
                  </a:extLst>
                </a:gridCol>
                <a:gridCol w="3378082">
                  <a:extLst>
                    <a:ext uri="{9D8B030D-6E8A-4147-A177-3AD203B41FA5}">
                      <a16:colId xmlns:a16="http://schemas.microsoft.com/office/drawing/2014/main" val="1047457858"/>
                    </a:ext>
                  </a:extLst>
                </a:gridCol>
                <a:gridCol w="2990274">
                  <a:extLst>
                    <a:ext uri="{9D8B030D-6E8A-4147-A177-3AD203B41FA5}">
                      <a16:colId xmlns:a16="http://schemas.microsoft.com/office/drawing/2014/main" val="1166848464"/>
                    </a:ext>
                  </a:extLst>
                </a:gridCol>
              </a:tblGrid>
              <a:tr h="421812"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Query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Quantification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Qualification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303950398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1. Coffee weight on the shelves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10/day*shelf*store</a:t>
                      </a:r>
                    </a:p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=&gt; 1/sec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&lt;1s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75790565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2. Coffee to deliver to stores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1/day*store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=&gt; 0.1/sec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&lt;60s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1081514710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3. Anomalies in the inventory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24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&lt;5mins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"collection scan"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1144744545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4. Making a cup of coffee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10 000 000 writes/day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115 writes/sec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&lt;100ms</a:t>
                      </a:r>
                      <a:br>
                        <a:rPr lang="en-US" sz="180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non-critical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3179266019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    … cups of coffee at rush hour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3 000 000 writes/hr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</a:rPr>
                        <a:t>833 writes/sec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&lt;100ms</a:t>
                      </a:r>
                      <a:br>
                        <a:rPr lang="en-US" sz="180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non-critical write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511714386"/>
                  </a:ext>
                </a:extLst>
              </a:tr>
              <a:tr h="640181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5. Analysis of cups of coffee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24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stale data is fine</a:t>
                      </a:r>
                      <a:br>
                        <a:rPr lang="en-US" sz="1800" noProof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i="1" noProof="0">
                          <a:solidFill>
                            <a:schemeClr val="tx1"/>
                          </a:solidFill>
                        </a:rPr>
                        <a:t>"collection scan"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4205218972"/>
                  </a:ext>
                </a:extLst>
              </a:tr>
              <a:tr h="421812"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6. Technical Support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>
                          <a:solidFill>
                            <a:schemeClr val="tx1"/>
                          </a:solidFill>
                        </a:rPr>
                        <a:t>1000 reads/day</a:t>
                      </a:r>
                    </a:p>
                  </a:txBody>
                  <a:tcPr marL="91412" marR="91412" marT="45717" marB="45717"/>
                </a:tc>
                <a:tc>
                  <a:txBody>
                    <a:bodyPr/>
                    <a:lstStyle/>
                    <a:p>
                      <a:r>
                        <a:rPr lang="en-US" sz="1800" noProof="0" dirty="0">
                          <a:solidFill>
                            <a:schemeClr val="tx1"/>
                          </a:solidFill>
                        </a:rPr>
                        <a:t>&lt;1s</a:t>
                      </a:r>
                    </a:p>
                  </a:txBody>
                  <a:tcPr marL="91412" marR="91412" marT="45717" marB="45717"/>
                </a:tc>
                <a:extLst>
                  <a:ext uri="{0D108BD9-81ED-4DB2-BD59-A6C34878D82A}">
                    <a16:rowId xmlns:a16="http://schemas.microsoft.com/office/drawing/2014/main" val="254756479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1542FC9-2DF1-5D42-AECF-BE017ECB8567}"/>
              </a:ext>
            </a:extLst>
          </p:cNvPr>
          <p:cNvSpPr/>
          <p:nvPr/>
        </p:nvSpPr>
        <p:spPr>
          <a:xfrm>
            <a:off x="839788" y="4259263"/>
            <a:ext cx="10512425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2621547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3">
            <a:extLst>
              <a:ext uri="{FF2B5EF4-FFF2-40B4-BE49-F238E27FC236}">
                <a16:creationId xmlns:a16="http://schemas.microsoft.com/office/drawing/2014/main" id="{08BB2350-FA15-7844-9CEC-F29FAF552A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Space</a:t>
            </a:r>
          </a:p>
        </p:txBody>
      </p:sp>
      <p:sp>
        <p:nvSpPr>
          <p:cNvPr id="123906" name="Text Placeholder 5">
            <a:extLst>
              <a:ext uri="{FF2B5EF4-FFF2-40B4-BE49-F238E27FC236}">
                <a16:creationId xmlns:a16="http://schemas.microsoft.com/office/drawing/2014/main" id="{3727DA9B-D0E4-F94C-A61D-24FA48BD6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Cups of coffee</a:t>
            </a:r>
          </a:p>
        </p:txBody>
      </p:sp>
      <p:sp>
        <p:nvSpPr>
          <p:cNvPr id="123907" name="Content Placeholder 4">
            <a:extLst>
              <a:ext uri="{FF2B5EF4-FFF2-40B4-BE49-F238E27FC236}">
                <a16:creationId xmlns:a16="http://schemas.microsoft.com/office/drawing/2014/main" id="{332E6A01-5A7F-5249-9F6A-EBFA1E1F6CC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lvl="1" eaLnBrk="1" hangingPunct="1"/>
            <a:r>
              <a:rPr lang="en-US" altLang="en-US"/>
              <a:t>one year of data</a:t>
            </a:r>
          </a:p>
          <a:p>
            <a:pPr lvl="1" eaLnBrk="1" hangingPunct="1"/>
            <a:r>
              <a:rPr lang="en-US" altLang="en-US"/>
              <a:t>10000 x 1000/day x 365</a:t>
            </a:r>
          </a:p>
          <a:p>
            <a:pPr lvl="1" eaLnBrk="1" hangingPunct="1"/>
            <a:r>
              <a:rPr lang="en-US" altLang="en-US"/>
              <a:t>3.7 billions/year</a:t>
            </a:r>
          </a:p>
          <a:p>
            <a:pPr lvl="1" eaLnBrk="1" hangingPunct="1"/>
            <a:r>
              <a:rPr lang="en-US" altLang="en-US" b="1">
                <a:solidFill>
                  <a:srgbClr val="13A14F"/>
                </a:solidFill>
              </a:rPr>
              <a:t>370 GB </a:t>
            </a:r>
            <a:r>
              <a:rPr lang="en-US" altLang="en-US"/>
              <a:t>(100 bytes/cup of coffee)</a:t>
            </a:r>
          </a:p>
          <a:p>
            <a:pPr lvl="1" eaLnBrk="1" hangingPunct="1"/>
            <a:endParaRPr lang="en-US" altLang="en-US"/>
          </a:p>
        </p:txBody>
      </p:sp>
      <p:sp>
        <p:nvSpPr>
          <p:cNvPr id="123908" name="Text Placeholder 6">
            <a:extLst>
              <a:ext uri="{FF2B5EF4-FFF2-40B4-BE49-F238E27FC236}">
                <a16:creationId xmlns:a16="http://schemas.microsoft.com/office/drawing/2014/main" id="{97375963-4DCC-E644-B789-2519360FBE9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Weighings</a:t>
            </a:r>
          </a:p>
        </p:txBody>
      </p:sp>
      <p:sp>
        <p:nvSpPr>
          <p:cNvPr id="123909" name="Content Placeholder 7">
            <a:extLst>
              <a:ext uri="{FF2B5EF4-FFF2-40B4-BE49-F238E27FC236}">
                <a16:creationId xmlns:a16="http://schemas.microsoft.com/office/drawing/2014/main" id="{489B4590-F215-EC4E-A984-486D2C2138DA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lvl="1" eaLnBrk="1" hangingPunct="1"/>
            <a:r>
              <a:rPr lang="en-US" altLang="en-US"/>
              <a:t>one year of data</a:t>
            </a:r>
          </a:p>
          <a:p>
            <a:pPr lvl="1" eaLnBrk="1" hangingPunct="1"/>
            <a:r>
              <a:rPr lang="en-US" altLang="en-US"/>
              <a:t>10000 x 10/day x 365</a:t>
            </a:r>
          </a:p>
          <a:p>
            <a:pPr lvl="1" eaLnBrk="1" hangingPunct="1"/>
            <a:r>
              <a:rPr lang="en-US" altLang="en-US"/>
              <a:t>365 billions/year</a:t>
            </a:r>
          </a:p>
          <a:p>
            <a:pPr lvl="1" eaLnBrk="1" hangingPunct="1"/>
            <a:r>
              <a:rPr lang="en-US" altLang="en-US" b="1">
                <a:solidFill>
                  <a:srgbClr val="13A14F"/>
                </a:solidFill>
              </a:rPr>
              <a:t>3.7 GB </a:t>
            </a:r>
            <a:r>
              <a:rPr lang="en-US" altLang="en-US"/>
              <a:t>(100 bytes/weighings)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6458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4">
            <a:extLst>
              <a:ext uri="{FF2B5EF4-FFF2-40B4-BE49-F238E27FC236}">
                <a16:creationId xmlns:a16="http://schemas.microsoft.com/office/drawing/2014/main" id="{01569A29-C1C3-9541-AD6E-5DC504739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Identify and Model</a:t>
            </a:r>
            <a:br>
              <a:rPr lang="en-US" dirty="0"/>
            </a:br>
            <a:r>
              <a:rPr lang="en-US" dirty="0"/>
              <a:t>the Relationships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 Patterns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25955" name="Graphic 3">
            <a:extLst>
              <a:ext uri="{FF2B5EF4-FFF2-40B4-BE49-F238E27FC236}">
                <a16:creationId xmlns:a16="http://schemas.microsoft.com/office/drawing/2014/main" id="{CAD8CB1E-D500-314E-BAD2-76543E93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35088"/>
            <a:ext cx="7237413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909934-3473-0E41-AE74-E0C2B8DB8A9E}"/>
              </a:ext>
            </a:extLst>
          </p:cNvPr>
          <p:cNvSpPr/>
          <p:nvPr/>
        </p:nvSpPr>
        <p:spPr>
          <a:xfrm>
            <a:off x="6534150" y="2863850"/>
            <a:ext cx="2252663" cy="151447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2274871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>
            <a:extLst>
              <a:ext uri="{FF2B5EF4-FFF2-40B4-BE49-F238E27FC236}">
                <a16:creationId xmlns:a16="http://schemas.microsoft.com/office/drawing/2014/main" id="{0C3DDF48-D01F-544C-AC1E-98602BF1C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2 - Relations are still important</a:t>
            </a:r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AA22C86A-853B-994B-A155-D9004023CC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6388" y="1827213"/>
          <a:ext cx="11579225" cy="3565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94806">
                  <a:extLst>
                    <a:ext uri="{9D8B030D-6E8A-4147-A177-3AD203B41FA5}">
                      <a16:colId xmlns:a16="http://schemas.microsoft.com/office/drawing/2014/main" val="2972081173"/>
                    </a:ext>
                  </a:extLst>
                </a:gridCol>
                <a:gridCol w="2822790">
                  <a:extLst>
                    <a:ext uri="{9D8B030D-6E8A-4147-A177-3AD203B41FA5}">
                      <a16:colId xmlns:a16="http://schemas.microsoft.com/office/drawing/2014/main" val="816489533"/>
                    </a:ext>
                  </a:extLst>
                </a:gridCol>
                <a:gridCol w="2788866">
                  <a:extLst>
                    <a:ext uri="{9D8B030D-6E8A-4147-A177-3AD203B41FA5}">
                      <a16:colId xmlns:a16="http://schemas.microsoft.com/office/drawing/2014/main" val="1974237944"/>
                    </a:ext>
                  </a:extLst>
                </a:gridCol>
                <a:gridCol w="3072763">
                  <a:extLst>
                    <a:ext uri="{9D8B030D-6E8A-4147-A177-3AD203B41FA5}">
                      <a16:colId xmlns:a16="http://schemas.microsoft.com/office/drawing/2014/main" val="8609992"/>
                    </a:ext>
                  </a:extLst>
                </a:gridCol>
              </a:tblGrid>
              <a:tr h="822403">
                <a:tc>
                  <a:txBody>
                    <a:bodyPr/>
                    <a:lstStyle/>
                    <a:p>
                      <a:pPr algn="l"/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Type of Relation -&gt;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>
                          <a:solidFill>
                            <a:schemeClr val="tx1"/>
                          </a:solidFill>
                        </a:rPr>
                        <a:t>one-to-one/1-1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one-to-many/1-N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many-to-many/N-N</a:t>
                      </a:r>
                    </a:p>
                  </a:txBody>
                  <a:tcPr marL="105209" marR="105209" marT="45703" marB="45703"/>
                </a:tc>
                <a:extLst>
                  <a:ext uri="{0D108BD9-81ED-4DB2-BD59-A6C34878D82A}">
                    <a16:rowId xmlns:a16="http://schemas.microsoft.com/office/drawing/2014/main" val="4116201540"/>
                  </a:ext>
                </a:extLst>
              </a:tr>
              <a:tr h="1554440">
                <a:tc>
                  <a:txBody>
                    <a:bodyPr/>
                    <a:lstStyle/>
                    <a:p>
                      <a:r>
                        <a:rPr lang="en-US" sz="2400" noProof="0" dirty="0">
                          <a:solidFill>
                            <a:schemeClr val="tx1"/>
                          </a:solidFill>
                        </a:rPr>
                        <a:t>Document embedded in the parent document 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one read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no joins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one read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no joins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one read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no joins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rgbClr val="FF0000"/>
                          </a:solidFill>
                        </a:rPr>
                        <a:t>duplication of information</a:t>
                      </a:r>
                    </a:p>
                  </a:txBody>
                  <a:tcPr marL="105209" marR="105209" marT="45703" marB="45703"/>
                </a:tc>
                <a:extLst>
                  <a:ext uri="{0D108BD9-81ED-4DB2-BD59-A6C34878D82A}">
                    <a16:rowId xmlns:a16="http://schemas.microsoft.com/office/drawing/2014/main" val="1913134061"/>
                  </a:ext>
                </a:extLst>
              </a:tr>
              <a:tr h="1188682">
                <a:tc>
                  <a:txBody>
                    <a:bodyPr/>
                    <a:lstStyle/>
                    <a:p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Document referenced in the parent document 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smaller reads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rgbClr val="FF0000"/>
                          </a:solidFill>
                        </a:rPr>
                        <a:t>many reads</a:t>
                      </a: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noProof="0">
                          <a:solidFill>
                            <a:schemeClr val="tx1"/>
                          </a:solidFill>
                        </a:rPr>
                        <a:t>smaller reads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>
                          <a:solidFill>
                            <a:srgbClr val="FF0000"/>
                          </a:solidFill>
                        </a:rPr>
                        <a:t>many reads</a:t>
                      </a:r>
                    </a:p>
                    <a:p>
                      <a:endParaRPr lang="en-US" sz="2400" noProof="0">
                        <a:solidFill>
                          <a:schemeClr val="tx1"/>
                        </a:solidFill>
                      </a:endParaRPr>
                    </a:p>
                  </a:txBody>
                  <a:tcPr marL="105209" marR="105209" marT="45703" marB="45703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noProof="0" dirty="0">
                          <a:solidFill>
                            <a:schemeClr val="tx1"/>
                          </a:solidFill>
                        </a:rPr>
                        <a:t>smaller reads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noProof="0" dirty="0">
                          <a:solidFill>
                            <a:srgbClr val="FF0000"/>
                          </a:solidFill>
                        </a:rPr>
                        <a:t>many reads</a:t>
                      </a:r>
                    </a:p>
                  </a:txBody>
                  <a:tcPr marL="105209" marR="105209" marT="45703" marB="45703"/>
                </a:tc>
                <a:extLst>
                  <a:ext uri="{0D108BD9-81ED-4DB2-BD59-A6C34878D82A}">
                    <a16:rowId xmlns:a16="http://schemas.microsoft.com/office/drawing/2014/main" val="114693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455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3">
            <a:extLst>
              <a:ext uri="{FF2B5EF4-FFF2-40B4-BE49-F238E27FC236}">
                <a16:creationId xmlns:a16="http://schemas.microsoft.com/office/drawing/2014/main" id="{4D2E7B1E-97BC-A24D-9491-36F103876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2 - Entities for Beyond the Stars Coffee</a:t>
            </a:r>
          </a:p>
        </p:txBody>
      </p:sp>
      <p:sp>
        <p:nvSpPr>
          <p:cNvPr id="130050" name="Content Placeholder 4">
            <a:extLst>
              <a:ext uri="{FF2B5EF4-FFF2-40B4-BE49-F238E27FC236}">
                <a16:creationId xmlns:a16="http://schemas.microsoft.com/office/drawing/2014/main" id="{A9BE31CF-AA3D-2040-B641-13F2BB9BCB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Entities:</a:t>
            </a:r>
          </a:p>
          <a:p>
            <a:pPr lvl="1" eaLnBrk="1" hangingPunct="1"/>
            <a:r>
              <a:rPr lang="en-US" altLang="en-US"/>
              <a:t>Coffee cups</a:t>
            </a:r>
          </a:p>
          <a:p>
            <a:pPr lvl="1" eaLnBrk="1" hangingPunct="1"/>
            <a:r>
              <a:rPr lang="en-US" altLang="en-US"/>
              <a:t>Stores</a:t>
            </a:r>
          </a:p>
          <a:p>
            <a:pPr lvl="1" eaLnBrk="1" hangingPunct="1"/>
            <a:r>
              <a:rPr lang="en-US" altLang="en-US"/>
              <a:t>Coffee machines</a:t>
            </a:r>
          </a:p>
          <a:p>
            <a:pPr lvl="1" eaLnBrk="1" hangingPunct="1"/>
            <a:r>
              <a:rPr lang="en-US" altLang="en-US"/>
              <a:t>Shelves</a:t>
            </a:r>
          </a:p>
          <a:p>
            <a:pPr lvl="1" eaLnBrk="1" hangingPunct="1"/>
            <a:r>
              <a:rPr lang="en-US" altLang="en-US"/>
              <a:t>Weighings</a:t>
            </a:r>
          </a:p>
          <a:p>
            <a:pPr lvl="1" eaLnBrk="1" hangingPunct="1"/>
            <a:r>
              <a:rPr lang="en-US" altLang="en-US"/>
              <a:t>Coffee bags</a:t>
            </a:r>
          </a:p>
          <a:p>
            <a:pPr eaLnBrk="1" hangingPunct="1"/>
            <a:endParaRPr lang="en-US" alt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20A90FA-9FC6-4146-90E5-825BF6ABB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378" y="1835564"/>
            <a:ext cx="8297862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6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5FE7CD1E-3C2F-4542-BDD6-28AC70ABBB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versus</a:t>
            </a:r>
            <a:br>
              <a:rPr lang="en-US" altLang="en-US"/>
            </a:br>
            <a:r>
              <a:rPr lang="en-US" altLang="en-US"/>
              <a:t>Tabular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F611AB-4AB1-544C-96DA-00F6ED277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Recognize the differences when modeling for a Document Database versus a Relational/Tabular Database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81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4">
            <a:extLst>
              <a:ext uri="{FF2B5EF4-FFF2-40B4-BE49-F238E27FC236}">
                <a16:creationId xmlns:a16="http://schemas.microsoft.com/office/drawing/2014/main" id="{4714B69D-8293-D24A-B5BA-BAA08C2C3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BFD48B-D189-F649-9B2E-B88B63EA3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Describe the Workload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Identify and Model</a:t>
            </a:r>
            <a:br>
              <a:rPr lang="en-US" dirty="0"/>
            </a:br>
            <a:r>
              <a:rPr lang="en-US" dirty="0"/>
              <a:t>the Relationships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Apply Patterns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32099" name="Graphic 3">
            <a:extLst>
              <a:ext uri="{FF2B5EF4-FFF2-40B4-BE49-F238E27FC236}">
                <a16:creationId xmlns:a16="http://schemas.microsoft.com/office/drawing/2014/main" id="{EF878A8D-8D86-5D4C-B962-F345FBB5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35088"/>
            <a:ext cx="7237413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86FB1F-7E6D-064C-866A-4B86BBC10D36}"/>
              </a:ext>
            </a:extLst>
          </p:cNvPr>
          <p:cNvSpPr/>
          <p:nvPr/>
        </p:nvSpPr>
        <p:spPr>
          <a:xfrm>
            <a:off x="6526213" y="4392613"/>
            <a:ext cx="2252662" cy="15128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/>
          </a:p>
        </p:txBody>
      </p:sp>
    </p:spTree>
    <p:extLst>
      <p:ext uri="{BB962C8B-B14F-4D97-AF65-F5344CB8AC3E}">
        <p14:creationId xmlns:p14="http://schemas.microsoft.com/office/powerpoint/2010/main" val="394680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99205CB6-2A9C-1949-A456-871CAC6BE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11C50B-B606-E442-B115-C95A73FD3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Recognize the need and when to apply Schema Design Patterns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2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3">
            <a:extLst>
              <a:ext uri="{FF2B5EF4-FFF2-40B4-BE49-F238E27FC236}">
                <a16:creationId xmlns:a16="http://schemas.microsoft.com/office/drawing/2014/main" id="{AD452234-A4C4-5C44-B785-B12F80A96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Schema Design Patterns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C9428-2581-1E47-9683-5B0440B65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388" y="1827213"/>
            <a:ext cx="7862887" cy="4349750"/>
          </a:xfrm>
        </p:spPr>
        <p:txBody>
          <a:bodyPr rtlCol="0">
            <a:noAutofit/>
          </a:bodyPr>
          <a:lstStyle/>
          <a:p>
            <a:pPr marL="457063" indent="-457063" eaLnBrk="1" fontAlgn="auto" hangingPunct="1">
              <a:spcAft>
                <a:spcPts val="0"/>
              </a:spcAft>
              <a:buFont typeface="+mj-lt"/>
              <a:buAutoNum type="alphaUcPeriod"/>
              <a:defRPr/>
            </a:pPr>
            <a:r>
              <a:rPr lang="en-US" sz="2400" dirty="0"/>
              <a:t>Advanced Schema Design Patterns, Daniel Coupal</a:t>
            </a:r>
          </a:p>
          <a:p>
            <a:pPr marL="569845" lvl="1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>
                <a:hlinkClick r:id="rId3"/>
              </a:rPr>
              <a:t>MongoDB World 2017</a:t>
            </a:r>
            <a:endParaRPr lang="en-US" sz="2400" dirty="0"/>
          </a:p>
          <a:p>
            <a:pPr marL="457063" indent="-457063" eaLnBrk="1" fontAlgn="auto" hangingPunct="1">
              <a:spcAft>
                <a:spcPts val="0"/>
              </a:spcAft>
              <a:buFont typeface="+mj-lt"/>
              <a:buAutoNum type="alphaUcPeriod"/>
              <a:defRPr/>
            </a:pPr>
            <a:r>
              <a:rPr lang="en-US" sz="2400" dirty="0"/>
              <a:t>Blogs on Patterns, Ken Alger &amp; Daniel Coupal</a:t>
            </a:r>
          </a:p>
          <a:p>
            <a:pPr marL="647624" lvl="1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>
                <a:hlinkClick r:id="rId4"/>
              </a:rPr>
              <a:t>https://www.mongodb.com/blog/post/building-with-patterns-a-summary</a:t>
            </a:r>
            <a:endParaRPr lang="en-US" sz="2400" i="1" dirty="0"/>
          </a:p>
          <a:p>
            <a:pPr marL="457063" indent="-457063" eaLnBrk="1" fontAlgn="auto" hangingPunct="1">
              <a:spcAft>
                <a:spcPts val="0"/>
              </a:spcAft>
              <a:buFont typeface="+mj-lt"/>
              <a:buAutoNum type="alphaUcPeriod"/>
              <a:defRPr/>
            </a:pPr>
            <a:r>
              <a:rPr lang="en-US" sz="2400" dirty="0"/>
              <a:t>MongoDB University: M320 – Data Modeling</a:t>
            </a:r>
          </a:p>
          <a:p>
            <a:pPr marL="569845" lvl="1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u="sng" dirty="0">
                <a:solidFill>
                  <a:srgbClr val="69B341"/>
                </a:solidFill>
                <a:latin typeface="Arial" panose="020B0604020202020204" pitchFamily="34" charset="0"/>
                <a:hlinkClick r:id="rId5"/>
              </a:rPr>
              <a:t>https://</a:t>
            </a:r>
            <a:r>
              <a:rPr lang="en-US" sz="2400" i="1" u="sng" dirty="0">
                <a:solidFill>
                  <a:srgbClr val="69B341"/>
                </a:solidFill>
                <a:hlinkClick r:id="rId5"/>
              </a:rPr>
              <a:t>university</a:t>
            </a:r>
            <a:r>
              <a:rPr lang="en-US" sz="2400" i="1" u="sng" dirty="0">
                <a:solidFill>
                  <a:srgbClr val="69B341"/>
                </a:solidFill>
                <a:latin typeface="Arial" panose="020B0604020202020204" pitchFamily="34" charset="0"/>
                <a:hlinkClick r:id="rId5"/>
              </a:rPr>
              <a:t>.mongodb.com/courses/M320/about </a:t>
            </a:r>
            <a:endParaRPr lang="en-US" sz="2400" i="1" u="sng" dirty="0">
              <a:solidFill>
                <a:srgbClr val="69B341"/>
              </a:solidFill>
              <a:latin typeface="Arial" panose="020B0604020202020204" pitchFamily="34" charset="0"/>
            </a:endParaRPr>
          </a:p>
          <a:p>
            <a:pPr lvl="1" indent="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i="1" dirty="0"/>
          </a:p>
        </p:txBody>
      </p:sp>
      <p:pic>
        <p:nvPicPr>
          <p:cNvPr id="135171" name="Picture 2" descr="https://lh5.googleusercontent.com/aDGmd6Ky36JTtyvG-ISPkDdd6ywg2b2Wqpo_GMH4QySWchIYyO6n_1ws_CVDY_tnOUT_CsULyX8JUtIbZp1JspGOR5_D2EU1uJvJMIAqSd5ILV_0R2wx7WbRO517Ijm7M6uilrEO">
            <a:extLst>
              <a:ext uri="{FF2B5EF4-FFF2-40B4-BE49-F238E27FC236}">
                <a16:creationId xmlns:a16="http://schemas.microsoft.com/office/drawing/2014/main" id="{0A9440B1-B380-F94B-A223-FCA96DF0A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25" y="1827213"/>
            <a:ext cx="3582988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006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DDC18FA0-61C5-C44E-B51F-94513B1E6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Schema Versioning</a:t>
            </a:r>
          </a:p>
        </p:txBody>
      </p:sp>
      <p:pic>
        <p:nvPicPr>
          <p:cNvPr id="5" name="Google Shape;99;p20">
            <a:hlinkClick r:id="rId3"/>
            <a:extLst>
              <a:ext uri="{FF2B5EF4-FFF2-40B4-BE49-F238E27FC236}">
                <a16:creationId xmlns:a16="http://schemas.microsoft.com/office/drawing/2014/main" id="{7170FF1D-3435-F045-8FE9-6A58E6A37B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433513"/>
            <a:ext cx="525621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7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>
            <a:extLst>
              <a:ext uri="{FF2B5EF4-FFF2-40B4-BE49-F238E27FC236}">
                <a16:creationId xmlns:a16="http://schemas.microsoft.com/office/drawing/2014/main" id="{DDC18FA0-61C5-C44E-B51F-94513B1E6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Schema Versioning</a:t>
            </a:r>
          </a:p>
        </p:txBody>
      </p:sp>
      <p:pic>
        <p:nvPicPr>
          <p:cNvPr id="5" name="Google Shape;99;p20">
            <a:hlinkClick r:id="rId3"/>
            <a:extLst>
              <a:ext uri="{FF2B5EF4-FFF2-40B4-BE49-F238E27FC236}">
                <a16:creationId xmlns:a16="http://schemas.microsoft.com/office/drawing/2014/main" id="{7170FF1D-3435-F045-8FE9-6A58E6A37B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433513"/>
            <a:ext cx="525621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7;p21">
            <a:hlinkClick r:id="rId5"/>
            <a:extLst>
              <a:ext uri="{FF2B5EF4-FFF2-40B4-BE49-F238E27FC236}">
                <a16:creationId xmlns:a16="http://schemas.microsoft.com/office/drawing/2014/main" id="{5292068A-7721-F144-8CB3-F0E67C2F7C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1433513"/>
            <a:ext cx="62547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31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3">
            <a:extLst>
              <a:ext uri="{FF2B5EF4-FFF2-40B4-BE49-F238E27FC236}">
                <a16:creationId xmlns:a16="http://schemas.microsoft.com/office/drawing/2014/main" id="{E0B73B2B-56E0-0548-804E-7D1B5C5422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Computed Pattern</a:t>
            </a:r>
          </a:p>
        </p:txBody>
      </p:sp>
      <p:pic>
        <p:nvPicPr>
          <p:cNvPr id="139266" name="Picture 2" descr="https://lh4.googleusercontent.com/OhjME6pjLxPvbD0hJv43Cf2g9UdGbSyPPdkFYLS_pL2nw6uIK_2yj-4ymZHsaaTlLbBl_aku2-MPbKkncsjeMebljueG-5UpeNQfZaTExMLBARB_l6x2MRWgot2OxfncLVi83rHtE4I">
            <a:extLst>
              <a:ext uri="{FF2B5EF4-FFF2-40B4-BE49-F238E27FC236}">
                <a16:creationId xmlns:a16="http://schemas.microsoft.com/office/drawing/2014/main" id="{E2898983-7066-BF4A-8E16-C853B30E3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39875"/>
            <a:ext cx="5040312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311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3">
            <a:extLst>
              <a:ext uri="{FF2B5EF4-FFF2-40B4-BE49-F238E27FC236}">
                <a16:creationId xmlns:a16="http://schemas.microsoft.com/office/drawing/2014/main" id="{E0B73B2B-56E0-0548-804E-7D1B5C5422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Computed Pattern</a:t>
            </a:r>
          </a:p>
        </p:txBody>
      </p:sp>
      <p:pic>
        <p:nvPicPr>
          <p:cNvPr id="139266" name="Picture 2" descr="https://lh4.googleusercontent.com/OhjME6pjLxPvbD0hJv43Cf2g9UdGbSyPPdkFYLS_pL2nw6uIK_2yj-4ymZHsaaTlLbBl_aku2-MPbKkncsjeMebljueG-5UpeNQfZaTExMLBARB_l6x2MRWgot2OxfncLVi83rHtE4I">
            <a:extLst>
              <a:ext uri="{FF2B5EF4-FFF2-40B4-BE49-F238E27FC236}">
                <a16:creationId xmlns:a16="http://schemas.microsoft.com/office/drawing/2014/main" id="{E2898983-7066-BF4A-8E16-C853B30E3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39875"/>
            <a:ext cx="5040312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https://lh5.googleusercontent.com/P44Hj-hMuIuBCy6xOutcPl3rL0Hy2TOoq0FbNn1jD2-TlgBTB2FzlfS4dtcfVLXb1-7e6LAeyZZgiKLqvOPRBOEfipdI2uIGvmvnPa4aOG9fSskYeiRQoW_miDNgVcRHqWEFa7Te6EM">
            <a:extLst>
              <a:ext uri="{FF2B5EF4-FFF2-40B4-BE49-F238E27FC236}">
                <a16:creationId xmlns:a16="http://schemas.microsoft.com/office/drawing/2014/main" id="{A778B813-5097-0441-9308-8E44F5504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0" t="-2179" b="2179"/>
          <a:stretch>
            <a:fillRect/>
          </a:stretch>
        </p:blipFill>
        <p:spPr bwMode="auto">
          <a:xfrm>
            <a:off x="6126163" y="784225"/>
            <a:ext cx="606425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89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2CAABD62-3B82-934D-A57D-D32756DB59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Subset Pattern</a:t>
            </a:r>
          </a:p>
        </p:txBody>
      </p:sp>
      <p:pic>
        <p:nvPicPr>
          <p:cNvPr id="141314" name="Picture 2" descr="https://lh4.googleusercontent.com/y9QZsBAk-X4gltjmHgA6Iy0ZKYxZzCokh_CbVTY5jPC0lcnnCNcvPnlK0_t27Rghde7Rs6D2vx7gsNqt4yu14Zog3emS_kQD1OR7i_RMzgWdfBvC2aLUAOdkVEa332Mxsfsw7KOt2EE">
            <a:extLst>
              <a:ext uri="{FF2B5EF4-FFF2-40B4-BE49-F238E27FC236}">
                <a16:creationId xmlns:a16="http://schemas.microsoft.com/office/drawing/2014/main" id="{EC90C0A0-5767-804F-B1F4-045C48E2C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97025"/>
            <a:ext cx="11853862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20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Picture 2" descr="https://lh4.googleusercontent.com/gXxtG3_IosoD-0k2Yonm1003tSnrttkRMZUt7J0qqv5BE5s0h1q1_YrWEl_MjvMDPETKp-ODN_W71c_81fjR75jbHemkT1M4Q_pDFNH-XKWGn3vSgolC6u8i21Jt9cdFENwk3INq8yc">
            <a:extLst>
              <a:ext uri="{FF2B5EF4-FFF2-40B4-BE49-F238E27FC236}">
                <a16:creationId xmlns:a16="http://schemas.microsoft.com/office/drawing/2014/main" id="{53F99019-1C2E-F44E-A7A1-C8C817E7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181100"/>
            <a:ext cx="12188825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8" name="Title 1">
            <a:extLst>
              <a:ext uri="{FF2B5EF4-FFF2-40B4-BE49-F238E27FC236}">
                <a16:creationId xmlns:a16="http://schemas.microsoft.com/office/drawing/2014/main" id="{23BB0B62-33B9-DF47-84DA-DBAF0EA0A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Subset Pattern</a:t>
            </a:r>
          </a:p>
        </p:txBody>
      </p:sp>
    </p:spTree>
    <p:extLst>
      <p:ext uri="{BB962C8B-B14F-4D97-AF65-F5344CB8AC3E}">
        <p14:creationId xmlns:p14="http://schemas.microsoft.com/office/powerpoint/2010/main" val="2896284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>
            <a:extLst>
              <a:ext uri="{FF2B5EF4-FFF2-40B4-BE49-F238E27FC236}">
                <a16:creationId xmlns:a16="http://schemas.microsoft.com/office/drawing/2014/main" id="{D4A2AF8D-2E9F-734B-82BD-C154B3BCC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Bucket Pattern</a:t>
            </a:r>
          </a:p>
        </p:txBody>
      </p:sp>
      <p:pic>
        <p:nvPicPr>
          <p:cNvPr id="143362" name="Picture 2" descr="https://lh5.googleusercontent.com/ovd9PY22iVTq3ruXTepBcwe5lH5BuDwLreptByJ-tDPkcdpmNxNrcFomRwEQvabFuo3cWwv4dl02munCsG8xc0npdES0aZFnwAJrQqMlA8Mkg0ftvHc1F1Az-04hR5tqgT3L5LG9J0A">
            <a:extLst>
              <a:ext uri="{FF2B5EF4-FFF2-40B4-BE49-F238E27FC236}">
                <a16:creationId xmlns:a16="http://schemas.microsoft.com/office/drawing/2014/main" id="{0D4AD37A-D404-E54F-BCF0-0D5A8F7B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484438"/>
            <a:ext cx="5746750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4" descr="https://lh6.googleusercontent.com/bQT8RVYe-bp9FyKm0Xln6lAyxHHlC75xwF5rMbnUFSnB1jVU7qcsQ3zFAzNq-OlyC53hY3hB0B0Sj7cHrC_mISI8AJtGv_ptruwmjX28bQc6TWDFJ3SWQ9SQgz-f_VnZ7VN1CKD9amo">
            <a:extLst>
              <a:ext uri="{FF2B5EF4-FFF2-40B4-BE49-F238E27FC236}">
                <a16:creationId xmlns:a16="http://schemas.microsoft.com/office/drawing/2014/main" id="{6A478118-906B-B84E-90DA-B9477698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484438"/>
            <a:ext cx="5938837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43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9E7F37-40C9-BB4C-B40C-BCD934AA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Stored in a Tabular/Relational Database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3636EE6-E54A-D942-B9C4-BC44B1D39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7CD93A-FAE7-1546-A57D-0D3D7FEE6D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SELECT * FROM Cars</a:t>
            </a:r>
          </a:p>
          <a:p>
            <a:r>
              <a:rPr lang="en-US" sz="2000" dirty="0"/>
              <a:t>WHERE </a:t>
            </a:r>
            <a:r>
              <a:rPr lang="en-US" sz="2000" dirty="0" err="1"/>
              <a:t>Cars.owner</a:t>
            </a:r>
            <a:r>
              <a:rPr lang="en-US" sz="2000" dirty="0"/>
              <a:t> = "Daniel"</a:t>
            </a:r>
          </a:p>
          <a:p>
            <a:r>
              <a:rPr lang="en-US" sz="2000" dirty="0"/>
              <a:t>INNER JOIN Wheels </a:t>
            </a:r>
            <a:r>
              <a:rPr lang="en-US" sz="2000" dirty="0" err="1"/>
              <a:t>Cars.id</a:t>
            </a:r>
            <a:r>
              <a:rPr lang="en-US" sz="2000" dirty="0"/>
              <a:t> = </a:t>
            </a:r>
            <a:r>
              <a:rPr lang="en-US" sz="2000" dirty="0" err="1"/>
              <a:t>Wheels.car_id</a:t>
            </a:r>
            <a:endParaRPr lang="en-US" sz="2000" dirty="0"/>
          </a:p>
          <a:p>
            <a:r>
              <a:rPr lang="en-US" sz="2000" dirty="0"/>
              <a:t>INNER JOIN Seats </a:t>
            </a:r>
            <a:r>
              <a:rPr lang="en-US" sz="2000" dirty="0" err="1"/>
              <a:t>Cars.id</a:t>
            </a:r>
            <a:r>
              <a:rPr lang="en-US" sz="2000" dirty="0"/>
              <a:t> = </a:t>
            </a:r>
            <a:r>
              <a:rPr lang="en-US" sz="2000" dirty="0" err="1"/>
              <a:t>Seats.car_id</a:t>
            </a:r>
            <a:endParaRPr lang="en-US" sz="2000" dirty="0"/>
          </a:p>
          <a:p>
            <a:r>
              <a:rPr lang="en-US" sz="2000" dirty="0"/>
              <a:t>INNER JOIN Brakes </a:t>
            </a:r>
            <a:r>
              <a:rPr lang="en-US" sz="2000" dirty="0" err="1"/>
              <a:t>Cars.id</a:t>
            </a:r>
            <a:r>
              <a:rPr lang="en-US" sz="2000" dirty="0"/>
              <a:t> = </a:t>
            </a:r>
            <a:r>
              <a:rPr lang="en-US" sz="2000" dirty="0" err="1"/>
              <a:t>Brakes.car_id</a:t>
            </a:r>
            <a:endParaRPr lang="en-US" sz="2000" dirty="0"/>
          </a:p>
          <a:p>
            <a:r>
              <a:rPr lang="en-US" sz="2000" dirty="0"/>
              <a:t>...</a:t>
            </a:r>
          </a:p>
          <a:p>
            <a:endParaRPr lang="en-US" sz="2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1AB4EAA-5297-534E-977F-43860346020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D4AAE1C1-FC37-564E-A74E-92E4E0F9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" y="1841776"/>
            <a:ext cx="5561076" cy="41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916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>
            <a:extLst>
              <a:ext uri="{FF2B5EF4-FFF2-40B4-BE49-F238E27FC236}">
                <a16:creationId xmlns:a16="http://schemas.microsoft.com/office/drawing/2014/main" id="{4F413D35-1F09-6247-A1B3-0AF26AD14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Bucket Pattern</a:t>
            </a:r>
          </a:p>
        </p:txBody>
      </p:sp>
      <p:sp>
        <p:nvSpPr>
          <p:cNvPr id="144386" name="Content Placeholder 2">
            <a:extLst>
              <a:ext uri="{FF2B5EF4-FFF2-40B4-BE49-F238E27FC236}">
                <a16:creationId xmlns:a16="http://schemas.microsoft.com/office/drawing/2014/main" id="{DC7965A1-8553-D04A-8F34-E1C5459C20E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"device_id": 000123456,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"type": "2A",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"date": ISODate("</a:t>
            </a:r>
            <a:r>
              <a:rPr lang="en-US" altLang="en-US" sz="1400" b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2018-03-02</a:t>
            </a: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"temp": [ [ 20.0, 20.1, 20.2, ... ],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  [ 22.1, 22.1, 22.0, ... ],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  ... 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]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/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"device_id": 000123456,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"type": "2A",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"date": ISODate("</a:t>
            </a:r>
            <a:r>
              <a:rPr lang="en-US" altLang="en-US" sz="1400" b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2018-03-03</a:t>
            </a: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"temp": [ [ 20.1, 20.2, 20.3, ... ],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  [ 22.4, 22.4, 22.3, ... ],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  ... 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        ]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/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1400"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4387" name="Content Placeholder 3">
            <a:extLst>
              <a:ext uri="{FF2B5EF4-FFF2-40B4-BE49-F238E27FC236}">
                <a16:creationId xmlns:a16="http://schemas.microsoft.com/office/drawing/2014/main" id="{92445787-D4FD-0F4C-AF55-5FAECF2F189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"device_id": 000123456,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"type": "2A",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"date": ISODate("2018-03-02</a:t>
            </a:r>
            <a:r>
              <a:rPr lang="en-US" altLang="en-US" sz="1400" b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T13</a:t>
            </a: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"temp": { 1: 20.0, 2: 20.1, 3: 20.2, ... }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/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"device_id": 000123456,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"type": "2A",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"date": ISODate("2018-03-02</a:t>
            </a:r>
            <a:r>
              <a:rPr lang="en-US" altLang="en-US" sz="1400" b="1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T14</a:t>
            </a: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"),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 "temp": { 1: 22.1, 2: 22.1, 3: 22.0, ... }</a:t>
            </a:r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eaLnBrk="1" hangingPunct="1"/>
            <a:br>
              <a:rPr lang="en-US" altLang="en-US" sz="1400"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1400"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8EE039-DC61-2947-9E03-4996D14B992A}"/>
              </a:ext>
            </a:extLst>
          </p:cNvPr>
          <p:cNvSpPr/>
          <p:nvPr/>
        </p:nvSpPr>
        <p:spPr>
          <a:xfrm>
            <a:off x="5243513" y="738188"/>
            <a:ext cx="2452687" cy="6985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5" b="1">
                <a:solidFill>
                  <a:schemeClr val="tx1"/>
                </a:solidFill>
              </a:rPr>
              <a:t>Bucket per Day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24CCF4-D46E-E74D-85E3-BEF7ADF83D82}"/>
              </a:ext>
            </a:extLst>
          </p:cNvPr>
          <p:cNvSpPr/>
          <p:nvPr/>
        </p:nvSpPr>
        <p:spPr>
          <a:xfrm>
            <a:off x="8794750" y="735013"/>
            <a:ext cx="2549525" cy="6985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65" b="1">
                <a:solidFill>
                  <a:schemeClr val="tx1"/>
                </a:solidFill>
              </a:rPr>
              <a:t>Bucket per Hour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7C6DB0-34C7-C34C-967F-7AD9E1128983}"/>
              </a:ext>
            </a:extLst>
          </p:cNvPr>
          <p:cNvSpPr/>
          <p:nvPr/>
        </p:nvSpPr>
        <p:spPr>
          <a:xfrm>
            <a:off x="1754188" y="2206625"/>
            <a:ext cx="2452687" cy="69691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 b="1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0BBB62-75BB-354B-8C16-66D8C0138042}"/>
              </a:ext>
            </a:extLst>
          </p:cNvPr>
          <p:cNvSpPr/>
          <p:nvPr/>
        </p:nvSpPr>
        <p:spPr>
          <a:xfrm>
            <a:off x="6934200" y="2206625"/>
            <a:ext cx="2574925" cy="69691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1865" b="1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A409F2-38D5-DB45-B12E-9A49358D5029}"/>
              </a:ext>
            </a:extLst>
          </p:cNvPr>
          <p:cNvCxnSpPr>
            <a:stCxn id="5" idx="3"/>
            <a:endCxn id="10" idx="7"/>
          </p:cNvCxnSpPr>
          <p:nvPr/>
        </p:nvCxnSpPr>
        <p:spPr>
          <a:xfrm flipH="1">
            <a:off x="3848100" y="1333500"/>
            <a:ext cx="1754188" cy="97472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FC8AFB-F1DF-634C-87B8-828C8E01F5B4}"/>
              </a:ext>
            </a:extLst>
          </p:cNvPr>
          <p:cNvCxnSpPr>
            <a:cxnSpLocks/>
            <a:stCxn id="9" idx="4"/>
            <a:endCxn id="12" idx="7"/>
          </p:cNvCxnSpPr>
          <p:nvPr/>
        </p:nvCxnSpPr>
        <p:spPr>
          <a:xfrm flipH="1">
            <a:off x="9131300" y="1433513"/>
            <a:ext cx="938213" cy="87471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64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4">
            <a:extLst>
              <a:ext uri="{FF2B5EF4-FFF2-40B4-BE49-F238E27FC236}">
                <a16:creationId xmlns:a16="http://schemas.microsoft.com/office/drawing/2014/main" id="{D87D85DD-52A0-1040-86F2-DB53EFFEF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Solution with Patterns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14876B-B635-604E-AAA3-7E8AA2828892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0" y="1743075"/>
            <a:ext cx="5256213" cy="3932238"/>
          </a:xfrm>
        </p:spPr>
        <p:txBody>
          <a:bodyPr/>
          <a:lstStyle/>
          <a:p>
            <a:pPr marL="341313" indent="-341313"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Schema Versioning</a:t>
            </a:r>
            <a:br>
              <a:rPr lang="en-US" altLang="en-US" sz="2400"/>
            </a:br>
            <a:endParaRPr lang="en-US" altLang="en-US" sz="2400"/>
          </a:p>
          <a:p>
            <a:pPr marL="341313" indent="-341313"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Computed</a:t>
            </a:r>
            <a:br>
              <a:rPr lang="en-US" altLang="en-US" sz="2400"/>
            </a:br>
            <a:endParaRPr lang="en-US" altLang="en-US" sz="2400"/>
          </a:p>
          <a:p>
            <a:pPr marL="341313" indent="-341313"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Subset</a:t>
            </a:r>
            <a:br>
              <a:rPr lang="en-US" altLang="en-US" sz="2400"/>
            </a:br>
            <a:endParaRPr lang="en-US" altLang="en-US" sz="2400"/>
          </a:p>
          <a:p>
            <a:pPr marL="341313" indent="-341313" eaLnBrk="1" hangingPunct="1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9C9C9C"/>
                </a:solidFill>
              </a:rPr>
              <a:t>Bucket</a:t>
            </a:r>
            <a:br>
              <a:rPr lang="en-US" altLang="en-US" sz="2400"/>
            </a:br>
            <a:endParaRPr lang="en-US" altLang="en-US" sz="2400"/>
          </a:p>
        </p:txBody>
      </p:sp>
      <p:pic>
        <p:nvPicPr>
          <p:cNvPr id="146435" name="Graphic 9">
            <a:extLst>
              <a:ext uri="{FF2B5EF4-FFF2-40B4-BE49-F238E27FC236}">
                <a16:creationId xmlns:a16="http://schemas.microsoft.com/office/drawing/2014/main" id="{0BB3DCEC-AE79-174C-A056-15764828F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1538288"/>
            <a:ext cx="5826125" cy="450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192926-FAF7-114D-AF6A-95706FAA39EA}"/>
              </a:ext>
            </a:extLst>
          </p:cNvPr>
          <p:cNvCxnSpPr>
            <a:cxnSpLocks/>
          </p:cNvCxnSpPr>
          <p:nvPr/>
        </p:nvCxnSpPr>
        <p:spPr>
          <a:xfrm>
            <a:off x="3773488" y="2035175"/>
            <a:ext cx="1841500" cy="1158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CE0228-F861-8B40-8E5F-152538B2D29A}"/>
              </a:ext>
            </a:extLst>
          </p:cNvPr>
          <p:cNvCxnSpPr>
            <a:cxnSpLocks/>
          </p:cNvCxnSpPr>
          <p:nvPr/>
        </p:nvCxnSpPr>
        <p:spPr>
          <a:xfrm flipV="1">
            <a:off x="2549525" y="2408238"/>
            <a:ext cx="3065463" cy="446087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939E8A-D4EF-3B46-9FB2-D006A775C2B4}"/>
              </a:ext>
            </a:extLst>
          </p:cNvPr>
          <p:cNvCxnSpPr>
            <a:cxnSpLocks/>
          </p:cNvCxnSpPr>
          <p:nvPr/>
        </p:nvCxnSpPr>
        <p:spPr>
          <a:xfrm flipV="1">
            <a:off x="2124075" y="3159125"/>
            <a:ext cx="3783013" cy="711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55E37B-C3DF-7043-83FF-ADFD3D81A10E}"/>
              </a:ext>
            </a:extLst>
          </p:cNvPr>
          <p:cNvCxnSpPr>
            <a:cxnSpLocks/>
          </p:cNvCxnSpPr>
          <p:nvPr/>
        </p:nvCxnSpPr>
        <p:spPr>
          <a:xfrm flipV="1">
            <a:off x="2124075" y="3308350"/>
            <a:ext cx="5837238" cy="149383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20DC5C-0956-CF4B-9E75-5BFC0BD8D91E}"/>
              </a:ext>
            </a:extLst>
          </p:cNvPr>
          <p:cNvCxnSpPr>
            <a:cxnSpLocks/>
          </p:cNvCxnSpPr>
          <p:nvPr/>
        </p:nvCxnSpPr>
        <p:spPr>
          <a:xfrm flipV="1">
            <a:off x="2549525" y="2936875"/>
            <a:ext cx="3287713" cy="8413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89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3" descr="m320_patterns.png">
            <a:extLst>
              <a:ext uri="{FF2B5EF4-FFF2-40B4-BE49-F238E27FC236}">
                <a16:creationId xmlns:a16="http://schemas.microsoft.com/office/drawing/2014/main" id="{6717BBB6-448F-9D4F-95B8-4249D946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3" y="1588"/>
            <a:ext cx="633095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2" name="Picture 2" descr="https://lh5.googleusercontent.com/aDGmd6Ky36JTtyvG-ISPkDdd6ywg2b2Wqpo_GMH4QySWchIYyO6n_1ws_CVDY_tnOUT_CsULyX8JUtIbZp1JspGOR5_D2EU1uJvJMIAqSd5ILV_0R2wx7WbRO517Ijm7M6uilrEO">
            <a:extLst>
              <a:ext uri="{FF2B5EF4-FFF2-40B4-BE49-F238E27FC236}">
                <a16:creationId xmlns:a16="http://schemas.microsoft.com/office/drawing/2014/main" id="{6AE7256C-D71F-F14B-8F66-FA33ADA1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2562225"/>
            <a:ext cx="503237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3" name="Rectangle 2">
            <a:extLst>
              <a:ext uri="{FF2B5EF4-FFF2-40B4-BE49-F238E27FC236}">
                <a16:creationId xmlns:a16="http://schemas.microsoft.com/office/drawing/2014/main" id="{D09FD884-2A65-8048-9D7E-74BC7911F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1300" y="5199063"/>
            <a:ext cx="6488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568325" indent="-3429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lvl="1" eaLnBrk="1" hangingPunct="1"/>
            <a:r>
              <a:rPr lang="en-US" altLang="en-US" sz="2000" i="1" u="sng">
                <a:solidFill>
                  <a:srgbClr val="69B341"/>
                </a:solidFill>
                <a:hlinkClick r:id="rId4"/>
              </a:rPr>
              <a:t>https://university.mongodb.com/courses/M320/about </a:t>
            </a:r>
            <a:endParaRPr lang="en-US" altLang="en-US" sz="2000" i="1" u="sng">
              <a:solidFill>
                <a:srgbClr val="69B341"/>
              </a:solidFill>
            </a:endParaRPr>
          </a:p>
        </p:txBody>
      </p:sp>
      <p:sp>
        <p:nvSpPr>
          <p:cNvPr id="148484" name="Title 1">
            <a:extLst>
              <a:ext uri="{FF2B5EF4-FFF2-40B4-BE49-F238E27FC236}">
                <a16:creationId xmlns:a16="http://schemas.microsoft.com/office/drawing/2014/main" id="{BA5E3430-E21C-A34B-A1FE-14C4C5B7B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 Modeling Patterns Use Cases </a:t>
            </a:r>
          </a:p>
        </p:txBody>
      </p:sp>
    </p:spTree>
    <p:extLst>
      <p:ext uri="{BB962C8B-B14F-4D97-AF65-F5344CB8AC3E}">
        <p14:creationId xmlns:p14="http://schemas.microsoft.com/office/powerpoint/2010/main" val="3501547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>
            <a:extLst>
              <a:ext uri="{FF2B5EF4-FFF2-40B4-BE49-F238E27FC236}">
                <a16:creationId xmlns:a16="http://schemas.microsoft.com/office/drawing/2014/main" id="{89E93D99-3872-574D-A3ED-B97E3379A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31C3EE-8EE3-934C-BB21-4887707B5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5">
            <a:extLst>
              <a:ext uri="{FF2B5EF4-FFF2-40B4-BE49-F238E27FC236}">
                <a16:creationId xmlns:a16="http://schemas.microsoft.com/office/drawing/2014/main" id="{4118FC8B-02C1-5749-A2C3-3D91D2CC3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Takeaways from the Presentation</a:t>
            </a:r>
          </a:p>
        </p:txBody>
      </p:sp>
      <p:sp>
        <p:nvSpPr>
          <p:cNvPr id="151554" name="Text Placeholder 3">
            <a:extLst>
              <a:ext uri="{FF2B5EF4-FFF2-40B4-BE49-F238E27FC236}">
                <a16:creationId xmlns:a16="http://schemas.microsoft.com/office/drawing/2014/main" id="{2FF04451-BD79-7140-A4C3-C09EF4C0C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151555" name="Content Placeholder 6">
            <a:extLst>
              <a:ext uri="{FF2B5EF4-FFF2-40B4-BE49-F238E27FC236}">
                <a16:creationId xmlns:a16="http://schemas.microsoft.com/office/drawing/2014/main" id="{FB40B1AA-BDCF-C846-93EC-2799BAC7D47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the </a:t>
            </a:r>
            <a:r>
              <a:rPr lang="en-US" altLang="en-US" b="1"/>
              <a:t>differences</a:t>
            </a:r>
            <a:endParaRPr lang="en-US" altLang="en-US"/>
          </a:p>
        </p:txBody>
      </p:sp>
      <p:sp>
        <p:nvSpPr>
          <p:cNvPr id="151556" name="Text Placeholder 4">
            <a:extLst>
              <a:ext uri="{FF2B5EF4-FFF2-40B4-BE49-F238E27FC236}">
                <a16:creationId xmlns:a16="http://schemas.microsoft.com/office/drawing/2014/main" id="{506C599C-2065-4045-8616-E36B2E177FB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159FE1-D898-BD46-9DCE-CD5B2AC3FA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Summarize the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steps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when modeling for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MongoDB</a:t>
            </a:r>
          </a:p>
        </p:txBody>
      </p:sp>
      <p:sp>
        <p:nvSpPr>
          <p:cNvPr id="151558" name="Text Placeholder 7">
            <a:extLst>
              <a:ext uri="{FF2B5EF4-FFF2-40B4-BE49-F238E27FC236}">
                <a16:creationId xmlns:a16="http://schemas.microsoft.com/office/drawing/2014/main" id="{88891DF5-9773-D745-BE7D-432BB758B5C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83E8-36E1-7D4A-994A-D60B36DCBD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when to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644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5">
            <a:extLst>
              <a:ext uri="{FF2B5EF4-FFF2-40B4-BE49-F238E27FC236}">
                <a16:creationId xmlns:a16="http://schemas.microsoft.com/office/drawing/2014/main" id="{C54A3E56-F47D-FB4D-B852-4794A46C52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Takeaways from the Presentation</a:t>
            </a:r>
          </a:p>
        </p:txBody>
      </p:sp>
      <p:sp>
        <p:nvSpPr>
          <p:cNvPr id="153602" name="Text Placeholder 3">
            <a:extLst>
              <a:ext uri="{FF2B5EF4-FFF2-40B4-BE49-F238E27FC236}">
                <a16:creationId xmlns:a16="http://schemas.microsoft.com/office/drawing/2014/main" id="{6597DAAE-BB73-6C47-8758-74AEE85B3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153603" name="Content Placeholder 6">
            <a:extLst>
              <a:ext uri="{FF2B5EF4-FFF2-40B4-BE49-F238E27FC236}">
                <a16:creationId xmlns:a16="http://schemas.microsoft.com/office/drawing/2014/main" id="{00BB40EC-B6BB-9B44-AEC0-5CF714A50EEE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the </a:t>
            </a:r>
            <a:r>
              <a:rPr lang="en-US" altLang="en-US" b="1"/>
              <a:t>differences</a:t>
            </a:r>
            <a:endParaRPr lang="en-US" altLang="en-US"/>
          </a:p>
        </p:txBody>
      </p:sp>
      <p:sp>
        <p:nvSpPr>
          <p:cNvPr id="153604" name="Text Placeholder 4">
            <a:extLst>
              <a:ext uri="{FF2B5EF4-FFF2-40B4-BE49-F238E27FC236}">
                <a16:creationId xmlns:a16="http://schemas.microsoft.com/office/drawing/2014/main" id="{668AA446-6A15-E749-AB73-EA443BCF4F0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153605" name="Content Placeholder 1">
            <a:extLst>
              <a:ext uri="{FF2B5EF4-FFF2-40B4-BE49-F238E27FC236}">
                <a16:creationId xmlns:a16="http://schemas.microsoft.com/office/drawing/2014/main" id="{2174CE16-89C9-C143-99B4-0C416B21CAA3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Summarize the </a:t>
            </a:r>
            <a:r>
              <a:rPr lang="en-US" altLang="en-US" b="1"/>
              <a:t>steps </a:t>
            </a:r>
            <a:r>
              <a:rPr lang="en-US" altLang="en-US"/>
              <a:t>when modeling for </a:t>
            </a:r>
            <a:r>
              <a:rPr lang="en-US" altLang="en-US" b="1"/>
              <a:t>MongoDB</a:t>
            </a:r>
          </a:p>
        </p:txBody>
      </p:sp>
      <p:sp>
        <p:nvSpPr>
          <p:cNvPr id="153606" name="Text Placeholder 7">
            <a:extLst>
              <a:ext uri="{FF2B5EF4-FFF2-40B4-BE49-F238E27FC236}">
                <a16:creationId xmlns:a16="http://schemas.microsoft.com/office/drawing/2014/main" id="{6F13DD53-D556-0649-9016-97768AC90D7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83E8-36E1-7D4A-994A-D60B36DCBD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Recognize when to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85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5">
            <a:extLst>
              <a:ext uri="{FF2B5EF4-FFF2-40B4-BE49-F238E27FC236}">
                <a16:creationId xmlns:a16="http://schemas.microsoft.com/office/drawing/2014/main" id="{A86FA717-5462-DF44-907B-5EAA86AD5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Takeaways from the Presentation</a:t>
            </a:r>
          </a:p>
        </p:txBody>
      </p:sp>
      <p:sp>
        <p:nvSpPr>
          <p:cNvPr id="155650" name="Text Placeholder 3">
            <a:extLst>
              <a:ext uri="{FF2B5EF4-FFF2-40B4-BE49-F238E27FC236}">
                <a16:creationId xmlns:a16="http://schemas.microsoft.com/office/drawing/2014/main" id="{60267305-B01E-684E-AD43-CD56F52CD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Document vs Tabular</a:t>
            </a:r>
          </a:p>
        </p:txBody>
      </p:sp>
      <p:sp>
        <p:nvSpPr>
          <p:cNvPr id="155651" name="Content Placeholder 6">
            <a:extLst>
              <a:ext uri="{FF2B5EF4-FFF2-40B4-BE49-F238E27FC236}">
                <a16:creationId xmlns:a16="http://schemas.microsoft.com/office/drawing/2014/main" id="{6D925614-8149-9645-85A0-72939BF6AD99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the </a:t>
            </a:r>
            <a:r>
              <a:rPr lang="en-US" altLang="en-US" b="1"/>
              <a:t>differences</a:t>
            </a:r>
            <a:endParaRPr lang="en-US" altLang="en-US"/>
          </a:p>
        </p:txBody>
      </p:sp>
      <p:sp>
        <p:nvSpPr>
          <p:cNvPr id="155652" name="Text Placeholder 4">
            <a:extLst>
              <a:ext uri="{FF2B5EF4-FFF2-40B4-BE49-F238E27FC236}">
                <a16:creationId xmlns:a16="http://schemas.microsoft.com/office/drawing/2014/main" id="{243E68E8-C06C-0E49-BE22-4EAC2587793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Methodology</a:t>
            </a:r>
          </a:p>
        </p:txBody>
      </p:sp>
      <p:sp>
        <p:nvSpPr>
          <p:cNvPr id="155653" name="Content Placeholder 1">
            <a:extLst>
              <a:ext uri="{FF2B5EF4-FFF2-40B4-BE49-F238E27FC236}">
                <a16:creationId xmlns:a16="http://schemas.microsoft.com/office/drawing/2014/main" id="{6B9BDA2E-AF32-5540-9C23-CDCC75EF590B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Summarize the </a:t>
            </a:r>
            <a:r>
              <a:rPr lang="en-US" altLang="en-US" b="1"/>
              <a:t>steps</a:t>
            </a:r>
            <a:r>
              <a:rPr lang="en-US" altLang="en-US"/>
              <a:t> when modeling for </a:t>
            </a:r>
            <a:r>
              <a:rPr lang="en-US" altLang="en-US" b="1"/>
              <a:t>MongoDB</a:t>
            </a:r>
          </a:p>
        </p:txBody>
      </p:sp>
      <p:sp>
        <p:nvSpPr>
          <p:cNvPr id="155654" name="Text Placeholder 7">
            <a:extLst>
              <a:ext uri="{FF2B5EF4-FFF2-40B4-BE49-F238E27FC236}">
                <a16:creationId xmlns:a16="http://schemas.microsoft.com/office/drawing/2014/main" id="{96F1A50C-95FC-794B-AB66-BD2E21D8C64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Patterns</a:t>
            </a:r>
          </a:p>
        </p:txBody>
      </p:sp>
      <p:sp>
        <p:nvSpPr>
          <p:cNvPr id="155655" name="Content Placeholder 2">
            <a:extLst>
              <a:ext uri="{FF2B5EF4-FFF2-40B4-BE49-F238E27FC236}">
                <a16:creationId xmlns:a16="http://schemas.microsoft.com/office/drawing/2014/main" id="{D4597210-F307-2540-9FC3-1D51D8102EA1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Recognize when to apply</a:t>
            </a:r>
          </a:p>
        </p:txBody>
      </p:sp>
    </p:spTree>
    <p:extLst>
      <p:ext uri="{BB962C8B-B14F-4D97-AF65-F5344CB8AC3E}">
        <p14:creationId xmlns:p14="http://schemas.microsoft.com/office/powerpoint/2010/main" val="39439889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4">
            <a:extLst>
              <a:ext uri="{FF2B5EF4-FFF2-40B4-BE49-F238E27FC236}">
                <a16:creationId xmlns:a16="http://schemas.microsoft.com/office/drawing/2014/main" id="{4901FDB0-48DA-A840-AF70-C33A60DA0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Thank you for taking our </a:t>
            </a:r>
            <a:r>
              <a:rPr lang="en-US" altLang="en-US">
                <a:solidFill>
                  <a:srgbClr val="12924F"/>
                </a:solidFill>
              </a:rPr>
              <a:t>FREE</a:t>
            </a:r>
            <a:r>
              <a:rPr lang="en-US" altLang="en-US"/>
              <a:t> MongoDB classes at</a:t>
            </a:r>
            <a:br>
              <a:rPr lang="en-US" altLang="en-US"/>
            </a:br>
            <a:r>
              <a:rPr lang="en-US" altLang="en-US">
                <a:solidFill>
                  <a:srgbClr val="13A14F"/>
                </a:solidFill>
              </a:rPr>
              <a:t>university.mongodb.com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00DCE2-1239-C14A-9E61-57B4BF52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ext Placeholder 3">
            <a:extLst>
              <a:ext uri="{FF2B5EF4-FFF2-40B4-BE49-F238E27FC236}">
                <a16:creationId xmlns:a16="http://schemas.microsoft.com/office/drawing/2014/main" id="{B5FCE2E2-36A3-F946-A7AF-1B3FE86F5948}"/>
              </a:ext>
            </a:extLst>
          </p:cNvPr>
          <p:cNvSpPr>
            <a:spLocks noGrp="1" noChangeArrowheads="1"/>
          </p:cNvSpPr>
          <p:nvPr>
            <p:ph type="body" sz="half" idx="10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altLang="en-US">
              <a:latin typeface="DINOT" panose="020B0504020101010102" pitchFamily="34" charset="77"/>
            </a:endParaRPr>
          </a:p>
        </p:txBody>
      </p:sp>
      <p:pic>
        <p:nvPicPr>
          <p:cNvPr id="158722" name="Picture 5">
            <a:extLst>
              <a:ext uri="{FF2B5EF4-FFF2-40B4-BE49-F238E27FC236}">
                <a16:creationId xmlns:a16="http://schemas.microsoft.com/office/drawing/2014/main" id="{D5060C56-1874-0A41-931C-A9CB982D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3" name="Rectangle 6">
            <a:extLst>
              <a:ext uri="{FF2B5EF4-FFF2-40B4-BE49-F238E27FC236}">
                <a16:creationId xmlns:a16="http://schemas.microsoft.com/office/drawing/2014/main" id="{A17B97E1-1284-B648-AC61-B6A0BCF1F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" y="3924300"/>
            <a:ext cx="11099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INOT" panose="020B0504020101010102" pitchFamily="34" charset="77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424950"/>
                </a:solidFill>
                <a:latin typeface="Arial" panose="020B0604020202020204" pitchFamily="34" charset="0"/>
              </a:rPr>
              <a:t>Register Now! </a:t>
            </a:r>
            <a:r>
              <a:rPr lang="en-US" altLang="en-US" sz="3600" u="sng" dirty="0">
                <a:solidFill>
                  <a:srgbClr val="69B341"/>
                </a:solidFill>
                <a:latin typeface="Arial" panose="020B0604020202020204" pitchFamily="34" charset="0"/>
                <a:hlinkClick r:id="rId3"/>
              </a:rPr>
              <a:t>https://university.mongodb.com/courses/M320/about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51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ctrTitle"/>
          </p:nvPr>
        </p:nvSpPr>
        <p:spPr>
          <a:xfrm>
            <a:off x="2256303" y="2207275"/>
            <a:ext cx="5847600" cy="1853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Complete Methodology of Data Modeling for MongoDB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1"/>
          </p:nvPr>
        </p:nvSpPr>
        <p:spPr>
          <a:xfrm>
            <a:off x="2256300" y="4135600"/>
            <a:ext cx="8118900" cy="58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www.surveymonkey.com</a:t>
            </a:r>
            <a:r>
              <a:rPr lang="en-US" dirty="0"/>
              <a:t>/r/CZL87XD</a:t>
            </a:r>
            <a:endParaRPr dirty="0"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728" y="7064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130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F91375-D516-C045-A2D0-730D30EFA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Stored in a Document Database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B44565-26F8-A54E-B5BB-D133AD5B1B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CDF366-DFF2-C645-A2C9-AECE3BB48C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db.cars.find</a:t>
            </a:r>
            <a:r>
              <a:rPr lang="en-US" dirty="0"/>
              <a:t>( {"</a:t>
            </a:r>
            <a:r>
              <a:rPr lang="en-US" dirty="0" err="1"/>
              <a:t>owner":"Daniel</a:t>
            </a:r>
            <a:r>
              <a:rPr lang="en-US" dirty="0"/>
              <a:t>"} )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6581DC-17B6-FE47-8939-E0ABBBFE091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What goes together is stored together</a:t>
            </a:r>
          </a:p>
        </p:txBody>
      </p:sp>
      <p:pic>
        <p:nvPicPr>
          <p:cNvPr id="5" name="Picture 4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516FE0B6-9D26-0E42-9F49-3C5EEA90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" y="1825626"/>
            <a:ext cx="4861421" cy="36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627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152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>
            <a:extLst>
              <a:ext uri="{FF2B5EF4-FFF2-40B4-BE49-F238E27FC236}">
                <a16:creationId xmlns:a16="http://schemas.microsoft.com/office/drawing/2014/main" id="{2B24A8F6-F4D4-EE47-91F4-6758CFAE7B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Appendix A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Schema Versioning Pattern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5C9038-FFBA-924F-B596-6F81AD5B5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914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>
            <a:extLst>
              <a:ext uri="{FF2B5EF4-FFF2-40B4-BE49-F238E27FC236}">
                <a16:creationId xmlns:a16="http://schemas.microsoft.com/office/drawing/2014/main" id="{9A3CBB85-3F97-C24B-B62E-1C58B97198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Nightmare: Alter Table</a:t>
            </a:r>
          </a:p>
        </p:txBody>
      </p:sp>
      <p:pic>
        <p:nvPicPr>
          <p:cNvPr id="165890" name="Google Shape;65;p15">
            <a:extLst>
              <a:ext uri="{FF2B5EF4-FFF2-40B4-BE49-F238E27FC236}">
                <a16:creationId xmlns:a16="http://schemas.microsoft.com/office/drawing/2014/main" id="{7A079DB3-9E4D-534B-92F1-292167DEC53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1865313"/>
            <a:ext cx="65817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251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>
            <a:extLst>
              <a:ext uri="{FF2B5EF4-FFF2-40B4-BE49-F238E27FC236}">
                <a16:creationId xmlns:a16="http://schemas.microsoft.com/office/drawing/2014/main" id="{0F2F9945-71A2-8240-A23B-3213AA60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488" y="225425"/>
            <a:ext cx="11704637" cy="1519238"/>
          </a:xfrm>
        </p:spPr>
        <p:txBody>
          <a:bodyPr/>
          <a:lstStyle/>
          <a:p>
            <a:pPr algn="ctr" eaLnBrk="1" hangingPunct="1"/>
            <a:r>
              <a:rPr lang="en-US" altLang="en-US"/>
              <a:t>This is what your dreams should be when</a:t>
            </a:r>
            <a:br>
              <a:rPr lang="en-US" altLang="en-US"/>
            </a:br>
            <a:r>
              <a:rPr lang="en-US" altLang="en-US"/>
              <a:t>thinking about a schema upgrade !</a:t>
            </a:r>
          </a:p>
        </p:txBody>
      </p:sp>
      <p:pic>
        <p:nvPicPr>
          <p:cNvPr id="167938" name="Google Shape;70;p16">
            <a:extLst>
              <a:ext uri="{FF2B5EF4-FFF2-40B4-BE49-F238E27FC236}">
                <a16:creationId xmlns:a16="http://schemas.microsoft.com/office/drawing/2014/main" id="{556CFE64-9D84-7148-BD0D-BD41D262475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1"/>
          <a:stretch>
            <a:fillRect/>
          </a:stretch>
        </p:blipFill>
        <p:spPr bwMode="auto">
          <a:xfrm>
            <a:off x="2198688" y="1744663"/>
            <a:ext cx="7794625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107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4">
            <a:extLst>
              <a:ext uri="{FF2B5EF4-FFF2-40B4-BE49-F238E27FC236}">
                <a16:creationId xmlns:a16="http://schemas.microsoft.com/office/drawing/2014/main" id="{8D8DF527-62FC-C14D-AF70-993D04AF1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Schema Revision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5B51E-D39E-4CC2-9EB5-9B0E2F92896D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1286096007"/>
              </p:ext>
            </p:extLst>
          </p:nvPr>
        </p:nvGraphicFramePr>
        <p:xfrm>
          <a:off x="1254125" y="1460294"/>
          <a:ext cx="9683750" cy="3475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902">
                  <a:extLst>
                    <a:ext uri="{9D8B030D-6E8A-4147-A177-3AD203B41FA5}">
                      <a16:colId xmlns:a16="http://schemas.microsoft.com/office/drawing/2014/main" val="178492216"/>
                    </a:ext>
                  </a:extLst>
                </a:gridCol>
                <a:gridCol w="2742222">
                  <a:extLst>
                    <a:ext uri="{9D8B030D-6E8A-4147-A177-3AD203B41FA5}">
                      <a16:colId xmlns:a16="http://schemas.microsoft.com/office/drawing/2014/main" val="3205991766"/>
                    </a:ext>
                  </a:extLst>
                </a:gridCol>
                <a:gridCol w="3054626">
                  <a:extLst>
                    <a:ext uri="{9D8B030D-6E8A-4147-A177-3AD203B41FA5}">
                      <a16:colId xmlns:a16="http://schemas.microsoft.com/office/drawing/2014/main" val="1870893352"/>
                    </a:ext>
                  </a:extLst>
                </a:gridCol>
              </a:tblGrid>
              <a:tr h="457237">
                <a:tc>
                  <a:txBody>
                    <a:bodyPr/>
                    <a:lstStyle/>
                    <a:p>
                      <a:endParaRPr lang="en-US" sz="2400" b="1" noProof="0" dirty="0">
                        <a:latin typeface="+mn-lt"/>
                      </a:endParaRPr>
                    </a:p>
                  </a:txBody>
                  <a:tcPr marL="89682" marR="89682" marT="45714" marB="45714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noProof="0">
                          <a:latin typeface="+mn-lt"/>
                        </a:rPr>
                        <a:t>Relational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noProof="0">
                          <a:latin typeface="+mn-lt"/>
                        </a:rPr>
                        <a:t>MongoDB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773049"/>
                  </a:ext>
                </a:extLst>
              </a:tr>
              <a:tr h="457237">
                <a:tc>
                  <a:txBody>
                    <a:bodyPr/>
                    <a:lstStyle/>
                    <a:p>
                      <a:r>
                        <a:rPr lang="en-US" sz="2400" noProof="0"/>
                        <a:t>Versioned Unit</a:t>
                      </a:r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Schema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/>
                        <a:t>Document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462803"/>
                  </a:ext>
                </a:extLst>
              </a:tr>
              <a:tr h="823045">
                <a:tc>
                  <a:txBody>
                    <a:bodyPr/>
                    <a:lstStyle/>
                    <a:p>
                      <a:r>
                        <a:rPr lang="en-US" sz="2400" noProof="0"/>
                        <a:t>Migration Procedure</a:t>
                      </a:r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Difficult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noProof="0"/>
                        <a:t>Easy</a:t>
                      </a:r>
                    </a:p>
                    <a:p>
                      <a:endParaRPr lang="en-US" sz="2400" noProof="0"/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435763"/>
                  </a:ext>
                </a:extLst>
              </a:tr>
              <a:tr h="457237">
                <a:tc>
                  <a:txBody>
                    <a:bodyPr/>
                    <a:lstStyle/>
                    <a:p>
                      <a:r>
                        <a:rPr lang="en-US" sz="2400" noProof="0"/>
                        <a:t>Service Uptime</a:t>
                      </a:r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Interrupted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No interruption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089124"/>
                  </a:ext>
                </a:extLst>
              </a:tr>
              <a:tr h="823045">
                <a:tc>
                  <a:txBody>
                    <a:bodyPr/>
                    <a:lstStyle/>
                    <a:p>
                      <a:r>
                        <a:rPr lang="en-US" sz="2400" noProof="0"/>
                        <a:t>Rollback</a:t>
                      </a:r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Difficult to nightmare-ish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0"/>
                        <a:t>Easy</a:t>
                      </a:r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45874"/>
                  </a:ext>
                </a:extLst>
              </a:tr>
              <a:tr h="457237">
                <a:tc>
                  <a:txBody>
                    <a:bodyPr/>
                    <a:lstStyle/>
                    <a:p>
                      <a:endParaRPr lang="en-US" sz="2400" noProof="0"/>
                    </a:p>
                  </a:txBody>
                  <a:tcPr marL="89682" marR="89682" marT="45714" marB="45714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noProof="0"/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noProof="0" dirty="0"/>
                    </a:p>
                  </a:txBody>
                  <a:tcPr marL="89682" marR="89682" marT="45714" marB="4571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30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691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3" name="Google Shape;82;p18">
            <a:hlinkClick r:id="rId3"/>
            <a:extLst>
              <a:ext uri="{FF2B5EF4-FFF2-40B4-BE49-F238E27FC236}">
                <a16:creationId xmlns:a16="http://schemas.microsoft.com/office/drawing/2014/main" id="{6DC0C30B-46F4-CE46-A9D5-EF43029AB42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588"/>
            <a:ext cx="9090025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Google Shape;83;p18">
            <a:extLst>
              <a:ext uri="{FF2B5EF4-FFF2-40B4-BE49-F238E27FC236}">
                <a16:creationId xmlns:a16="http://schemas.microsoft.com/office/drawing/2014/main" id="{4E563510-EE10-3C46-9D70-960ADBD08D63}"/>
              </a:ext>
            </a:extLst>
          </p:cNvPr>
          <p:cNvSpPr/>
          <p:nvPr/>
        </p:nvSpPr>
        <p:spPr>
          <a:xfrm>
            <a:off x="7805738" y="3221038"/>
            <a:ext cx="2635250" cy="271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82262" tIns="82262" rIns="82262" bIns="8226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78">
              <a:latin typeface="+mn-lt"/>
            </a:endParaRPr>
          </a:p>
        </p:txBody>
      </p:sp>
      <p:sp>
        <p:nvSpPr>
          <p:cNvPr id="84" name="Google Shape;84;p18">
            <a:extLst>
              <a:ext uri="{FF2B5EF4-FFF2-40B4-BE49-F238E27FC236}">
                <a16:creationId xmlns:a16="http://schemas.microsoft.com/office/drawing/2014/main" id="{6E7E829C-6EAB-4F40-85BB-A665FD46E639}"/>
              </a:ext>
            </a:extLst>
          </p:cNvPr>
          <p:cNvSpPr/>
          <p:nvPr/>
        </p:nvSpPr>
        <p:spPr>
          <a:xfrm>
            <a:off x="7805738" y="184150"/>
            <a:ext cx="2635250" cy="271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82262" tIns="82262" rIns="82262" bIns="8226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78">
              <a:latin typeface="+mn-lt"/>
            </a:endParaRPr>
          </a:p>
        </p:txBody>
      </p:sp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96292F13-924B-C94B-9B44-8F5EF750D2E1}"/>
              </a:ext>
            </a:extLst>
          </p:cNvPr>
          <p:cNvSpPr/>
          <p:nvPr/>
        </p:nvSpPr>
        <p:spPr>
          <a:xfrm>
            <a:off x="4778375" y="3221038"/>
            <a:ext cx="2635250" cy="271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82262" tIns="82262" rIns="82262" bIns="8226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78">
              <a:latin typeface="+mn-lt"/>
            </a:endParaRPr>
          </a:p>
        </p:txBody>
      </p:sp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F80C80AC-099D-8F44-8508-4A366C905C41}"/>
              </a:ext>
            </a:extLst>
          </p:cNvPr>
          <p:cNvSpPr/>
          <p:nvPr/>
        </p:nvSpPr>
        <p:spPr>
          <a:xfrm>
            <a:off x="4778375" y="184150"/>
            <a:ext cx="2635250" cy="271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lIns="82262" tIns="82262" rIns="82262" bIns="8226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78">
              <a:latin typeface="+mn-lt"/>
            </a:endParaRPr>
          </a:p>
        </p:txBody>
      </p:sp>
      <p:sp>
        <p:nvSpPr>
          <p:cNvPr id="172038" name="Title 1">
            <a:extLst>
              <a:ext uri="{FF2B5EF4-FFF2-40B4-BE49-F238E27FC236}">
                <a16:creationId xmlns:a16="http://schemas.microsoft.com/office/drawing/2014/main" id="{70F3D33A-BBC7-294D-B886-62904155D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7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1" name="Google Shape;91;p19">
            <a:hlinkClick r:id="rId3"/>
            <a:extLst>
              <a:ext uri="{FF2B5EF4-FFF2-40B4-BE49-F238E27FC236}">
                <a16:creationId xmlns:a16="http://schemas.microsoft.com/office/drawing/2014/main" id="{8F1B45ED-5678-8E49-A716-278342CE662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509588"/>
            <a:ext cx="8950325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2" name="Title 2">
            <a:extLst>
              <a:ext uri="{FF2B5EF4-FFF2-40B4-BE49-F238E27FC236}">
                <a16:creationId xmlns:a16="http://schemas.microsoft.com/office/drawing/2014/main" id="{5D83C1F3-8036-6342-AB93-AFFA3751DA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13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Google Shape;97;p20">
            <a:extLst>
              <a:ext uri="{FF2B5EF4-FFF2-40B4-BE49-F238E27FC236}">
                <a16:creationId xmlns:a16="http://schemas.microsoft.com/office/drawing/2014/main" id="{5DB100A4-CFA8-744F-A349-48DD10CC0C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113753" tIns="113753" rIns="113753" bIns="113753" anchor="t"/>
          <a:lstStyle/>
          <a:p>
            <a:pPr eaLnBrk="1" hangingPunct="1"/>
            <a:r>
              <a:rPr lang="en-US" altLang="en-US"/>
              <a:t>Application Lifecycle</a:t>
            </a:r>
          </a:p>
        </p:txBody>
      </p:sp>
      <p:sp>
        <p:nvSpPr>
          <p:cNvPr id="176130" name="Google Shape;98;p20">
            <a:extLst>
              <a:ext uri="{FF2B5EF4-FFF2-40B4-BE49-F238E27FC236}">
                <a16:creationId xmlns:a16="http://schemas.microsoft.com/office/drawing/2014/main" id="{96D3189A-83CD-8B47-8611-3C4059467E2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 lIns="113753" tIns="113753" rIns="113753" bIns="113753"/>
          <a:lstStyle/>
          <a:p>
            <a:pPr eaLnBrk="1" hangingPunct="1"/>
            <a:r>
              <a:rPr lang="en-US" altLang="en-US" sz="2000"/>
              <a:t>Modify Application</a:t>
            </a:r>
          </a:p>
          <a:p>
            <a:pPr lvl="1" eaLnBrk="1" hangingPunct="1"/>
            <a:r>
              <a:rPr lang="en-US" altLang="en-US" sz="2000"/>
              <a:t>Can read/process all versions of documents</a:t>
            </a:r>
          </a:p>
          <a:p>
            <a:pPr lvl="2" eaLnBrk="1" hangingPunct="1"/>
            <a:r>
              <a:rPr lang="en-US" altLang="en-US" sz="2000"/>
              <a:t>Have different handler per version</a:t>
            </a:r>
          </a:p>
          <a:p>
            <a:pPr lvl="2" eaLnBrk="1" hangingPunct="1"/>
            <a:r>
              <a:rPr lang="en-US" altLang="en-US" sz="2000"/>
              <a:t>Reshape the document before processing it</a:t>
            </a:r>
            <a:br>
              <a:rPr lang="en-US" altLang="en-US" sz="2000"/>
            </a:br>
            <a:endParaRPr lang="en-US" altLang="en-US" sz="2000"/>
          </a:p>
          <a:p>
            <a:pPr eaLnBrk="1" hangingPunct="1"/>
            <a:r>
              <a:rPr lang="en-US" altLang="en-US" sz="2000"/>
              <a:t>Update all Application servers</a:t>
            </a:r>
          </a:p>
          <a:p>
            <a:pPr lvl="1" eaLnBrk="1" hangingPunct="1"/>
            <a:r>
              <a:rPr lang="en-US" altLang="en-US" sz="2000"/>
              <a:t>Install updated application</a:t>
            </a:r>
          </a:p>
          <a:p>
            <a:pPr lvl="1" eaLnBrk="1" hangingPunct="1"/>
            <a:r>
              <a:rPr lang="en-US" altLang="en-US" sz="2000"/>
              <a:t>Remove old processes</a:t>
            </a:r>
            <a:br>
              <a:rPr lang="en-US" altLang="en-US" sz="2000"/>
            </a:br>
            <a:endParaRPr lang="en-US" altLang="en-US" sz="2000"/>
          </a:p>
          <a:p>
            <a:pPr eaLnBrk="1" hangingPunct="1"/>
            <a:r>
              <a:rPr lang="en-US" altLang="en-US" sz="2000"/>
              <a:t>Once migration completed</a:t>
            </a:r>
          </a:p>
          <a:p>
            <a:pPr lvl="1" eaLnBrk="1" hangingPunct="1"/>
            <a:r>
              <a:rPr lang="en-US" altLang="en-US" sz="2000"/>
              <a:t>remove the code to process old versions.</a:t>
            </a:r>
          </a:p>
        </p:txBody>
      </p:sp>
      <p:sp>
        <p:nvSpPr>
          <p:cNvPr id="176131" name="Content Placeholder 4">
            <a:extLst>
              <a:ext uri="{FF2B5EF4-FFF2-40B4-BE49-F238E27FC236}">
                <a16:creationId xmlns:a16="http://schemas.microsoft.com/office/drawing/2014/main" id="{42F4CB00-BDBB-9F4D-9C4D-0689618DE5C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76132" name="Google Shape;99;p20">
            <a:hlinkClick r:id="rId3"/>
            <a:extLst>
              <a:ext uri="{FF2B5EF4-FFF2-40B4-BE49-F238E27FC236}">
                <a16:creationId xmlns:a16="http://schemas.microsoft.com/office/drawing/2014/main" id="{3A954733-63A9-BF4B-A8E2-007166454FC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1514475"/>
            <a:ext cx="525621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6332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Google Shape;104;p21">
            <a:extLst>
              <a:ext uri="{FF2B5EF4-FFF2-40B4-BE49-F238E27FC236}">
                <a16:creationId xmlns:a16="http://schemas.microsoft.com/office/drawing/2014/main" id="{1A849488-4A28-D048-8238-AD68D708D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lIns="113753" tIns="113753" rIns="113753" bIns="113753" anchor="t"/>
          <a:lstStyle/>
          <a:p>
            <a:pPr eaLnBrk="1" hangingPunct="1"/>
            <a:r>
              <a:rPr lang="en-US" altLang="en-US"/>
              <a:t>Document Lifecycle</a:t>
            </a:r>
          </a:p>
        </p:txBody>
      </p:sp>
      <p:sp>
        <p:nvSpPr>
          <p:cNvPr id="105" name="Google Shape;105;p21">
            <a:extLst>
              <a:ext uri="{FF2B5EF4-FFF2-40B4-BE49-F238E27FC236}">
                <a16:creationId xmlns:a16="http://schemas.microsoft.com/office/drawing/2014/main" id="{798B0D17-670F-7248-BEF4-5178C2314B46}"/>
              </a:ext>
            </a:extLst>
          </p:cNvPr>
          <p:cNvSpPr txBox="1">
            <a:spLocks noGrp="1"/>
          </p:cNvSpPr>
          <p:nvPr>
            <p:ph sz="half" idx="1"/>
          </p:nvPr>
        </p:nvSpPr>
        <p:spPr/>
        <p:txBody>
          <a:bodyPr spcFirstLastPara="1" lIns="113753" tIns="113753" rIns="113753" bIns="113753"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New Documents: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Application writes them in latest version</a:t>
            </a:r>
            <a:br>
              <a:rPr lang="en-US" sz="2000" dirty="0"/>
            </a:br>
            <a:endParaRPr lang="en-US" sz="20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Existing Documents</a:t>
            </a:r>
          </a:p>
          <a:p>
            <a:pPr marL="822713" eaLnBrk="1" fontAlgn="auto" hangingPunct="1">
              <a:spcAft>
                <a:spcPts val="0"/>
              </a:spcAft>
              <a:buFont typeface="Arial" panose="020B0604020202020204" pitchFamily="34" charset="0"/>
              <a:buChar char="A"/>
              <a:defRPr/>
            </a:pPr>
            <a:r>
              <a:rPr lang="en-US" sz="2000" dirty="0"/>
              <a:t>) Use updates to documents</a:t>
            </a:r>
          </a:p>
          <a:p>
            <a:pPr marL="123407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to transform to latest version</a:t>
            </a:r>
          </a:p>
          <a:p>
            <a:pPr marL="123407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keep forever documents that never need an update</a:t>
            </a:r>
            <a:br>
              <a:rPr lang="en-US" sz="2000" dirty="0"/>
            </a:br>
            <a:endParaRPr lang="en-US" sz="2000" dirty="0"/>
          </a:p>
          <a:p>
            <a:pPr marL="822713" eaLnBrk="1" fontAlgn="auto" hangingPunct="1">
              <a:spcAft>
                <a:spcPts val="0"/>
              </a:spcAft>
              <a:buFont typeface="Arial" panose="020B0604020202020204" pitchFamily="34" charset="0"/>
              <a:buChar char="B"/>
              <a:defRPr/>
            </a:pPr>
            <a:r>
              <a:rPr lang="en-US" sz="2000" dirty="0"/>
              <a:t>) or transform all documents in batch</a:t>
            </a:r>
          </a:p>
          <a:p>
            <a:pPr marL="123407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no worry even if process takes days</a:t>
            </a:r>
          </a:p>
        </p:txBody>
      </p:sp>
      <p:sp>
        <p:nvSpPr>
          <p:cNvPr id="178179" name="Content Placeholder 1">
            <a:extLst>
              <a:ext uri="{FF2B5EF4-FFF2-40B4-BE49-F238E27FC236}">
                <a16:creationId xmlns:a16="http://schemas.microsoft.com/office/drawing/2014/main" id="{95E065DA-52D7-AF4F-A882-715BD92924C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78180" name="Google Shape;107;p21">
            <a:hlinkClick r:id="rId3"/>
            <a:extLst>
              <a:ext uri="{FF2B5EF4-FFF2-40B4-BE49-F238E27FC236}">
                <a16:creationId xmlns:a16="http://schemas.microsoft.com/office/drawing/2014/main" id="{E4B2266D-EC72-E94B-91B8-5F4BCEF1F31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1825625"/>
            <a:ext cx="62547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2114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Google Shape;112;p22">
            <a:extLst>
              <a:ext uri="{FF2B5EF4-FFF2-40B4-BE49-F238E27FC236}">
                <a16:creationId xmlns:a16="http://schemas.microsoft.com/office/drawing/2014/main" id="{D640F871-FEC3-7545-85C9-9DD0C5F02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4175" y="735013"/>
            <a:ext cx="11431588" cy="1009650"/>
          </a:xfrm>
        </p:spPr>
        <p:txBody>
          <a:bodyPr lIns="113753" tIns="113753" rIns="113753" bIns="113753" anchor="t"/>
          <a:lstStyle/>
          <a:p>
            <a:pPr eaLnBrk="1" hangingPunct="1"/>
            <a:r>
              <a:rPr lang="en-US" altLang="en-US"/>
              <a:t>Timeline of the migration</a:t>
            </a:r>
          </a:p>
        </p:txBody>
      </p:sp>
      <p:pic>
        <p:nvPicPr>
          <p:cNvPr id="180226" name="Google Shape;113;p22">
            <a:hlinkClick r:id="rId3"/>
            <a:extLst>
              <a:ext uri="{FF2B5EF4-FFF2-40B4-BE49-F238E27FC236}">
                <a16:creationId xmlns:a16="http://schemas.microsoft.com/office/drawing/2014/main" id="{5FFEDE02-68D4-0544-BC81-24A22A0123D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520825"/>
            <a:ext cx="10223500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531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630FC29-0C44-A945-9C90-F27A803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in the Document Model</a:t>
            </a:r>
          </a:p>
        </p:txBody>
      </p:sp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4678E8-3EE0-7B41-A50A-5B60746741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91" y="1825625"/>
            <a:ext cx="3316006" cy="4351338"/>
          </a:xfr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B3ADFD9-451B-384F-B83A-294A4F4CFA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2D41AB-7A4F-8C46-9C3D-E19CB61EB7B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Use to represents One-to-Many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7609971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273" name="Google Shape;170;p27">
            <a:extLst>
              <a:ext uri="{FF2B5EF4-FFF2-40B4-BE49-F238E27FC236}">
                <a16:creationId xmlns:a16="http://schemas.microsoft.com/office/drawing/2014/main" id="{5233C421-0611-5A49-B902-B2314B672E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44675" y="3236913"/>
            <a:ext cx="9399588" cy="5238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74" name="Google Shape;171;p27">
            <a:extLst>
              <a:ext uri="{FF2B5EF4-FFF2-40B4-BE49-F238E27FC236}">
                <a16:creationId xmlns:a16="http://schemas.microsoft.com/office/drawing/2014/main" id="{0773993E-61F8-D947-80EE-E20A5250593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359525" y="820738"/>
            <a:ext cx="0" cy="513556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Google Shape;172;p27">
            <a:extLst>
              <a:ext uri="{FF2B5EF4-FFF2-40B4-BE49-F238E27FC236}">
                <a16:creationId xmlns:a16="http://schemas.microsoft.com/office/drawing/2014/main" id="{3C8E61E7-313D-2044-B2D8-36CDECD58A43}"/>
              </a:ext>
            </a:extLst>
          </p:cNvPr>
          <p:cNvSpPr txBox="1"/>
          <p:nvPr/>
        </p:nvSpPr>
        <p:spPr>
          <a:xfrm>
            <a:off x="2168525" y="665163"/>
            <a:ext cx="3497263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Problem</a:t>
            </a:r>
            <a:endParaRPr sz="1889" b="1">
              <a:latin typeface="+mn-lt"/>
            </a:endParaRPr>
          </a:p>
        </p:txBody>
      </p:sp>
      <p:sp>
        <p:nvSpPr>
          <p:cNvPr id="173" name="Google Shape;173;p27">
            <a:extLst>
              <a:ext uri="{FF2B5EF4-FFF2-40B4-BE49-F238E27FC236}">
                <a16:creationId xmlns:a16="http://schemas.microsoft.com/office/drawing/2014/main" id="{DFD94496-C54E-2048-9AF8-B005B13B64D5}"/>
              </a:ext>
            </a:extLst>
          </p:cNvPr>
          <p:cNvSpPr txBox="1"/>
          <p:nvPr/>
        </p:nvSpPr>
        <p:spPr>
          <a:xfrm>
            <a:off x="7250113" y="617538"/>
            <a:ext cx="3497262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Solution</a:t>
            </a:r>
            <a:endParaRPr sz="1889" b="1">
              <a:latin typeface="+mn-lt"/>
            </a:endParaRPr>
          </a:p>
        </p:txBody>
      </p:sp>
      <p:sp>
        <p:nvSpPr>
          <p:cNvPr id="174" name="Google Shape;174;p27">
            <a:extLst>
              <a:ext uri="{FF2B5EF4-FFF2-40B4-BE49-F238E27FC236}">
                <a16:creationId xmlns:a16="http://schemas.microsoft.com/office/drawing/2014/main" id="{9F8FB474-3427-F04B-985E-A8F7943180FA}"/>
              </a:ext>
            </a:extLst>
          </p:cNvPr>
          <p:cNvSpPr txBox="1"/>
          <p:nvPr/>
        </p:nvSpPr>
        <p:spPr>
          <a:xfrm>
            <a:off x="2168525" y="3360738"/>
            <a:ext cx="3497263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Use Cases Examples</a:t>
            </a:r>
            <a:endParaRPr sz="1889" b="1">
              <a:latin typeface="+mn-lt"/>
            </a:endParaRPr>
          </a:p>
        </p:txBody>
      </p:sp>
      <p:sp>
        <p:nvSpPr>
          <p:cNvPr id="175" name="Google Shape;175;p27">
            <a:extLst>
              <a:ext uri="{FF2B5EF4-FFF2-40B4-BE49-F238E27FC236}">
                <a16:creationId xmlns:a16="http://schemas.microsoft.com/office/drawing/2014/main" id="{7A5CB9B0-432A-5844-B1A0-A90255B69040}"/>
              </a:ext>
            </a:extLst>
          </p:cNvPr>
          <p:cNvSpPr txBox="1"/>
          <p:nvPr/>
        </p:nvSpPr>
        <p:spPr>
          <a:xfrm>
            <a:off x="7250113" y="3403600"/>
            <a:ext cx="3497262" cy="411163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Benefits and Trade-Offs</a:t>
            </a:r>
            <a:endParaRPr sz="1889" b="1">
              <a:latin typeface="+mn-lt"/>
            </a:endParaRPr>
          </a:p>
        </p:txBody>
      </p:sp>
      <p:sp>
        <p:nvSpPr>
          <p:cNvPr id="176" name="Google Shape;176;p27">
            <a:extLst>
              <a:ext uri="{FF2B5EF4-FFF2-40B4-BE49-F238E27FC236}">
                <a16:creationId xmlns:a16="http://schemas.microsoft.com/office/drawing/2014/main" id="{380322B8-768C-5B40-98A7-06E4B64E71C7}"/>
              </a:ext>
            </a:extLst>
          </p:cNvPr>
          <p:cNvSpPr txBox="1"/>
          <p:nvPr/>
        </p:nvSpPr>
        <p:spPr>
          <a:xfrm>
            <a:off x="1936750" y="1588"/>
            <a:ext cx="5630863" cy="539750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2789" b="1">
                <a:solidFill>
                  <a:schemeClr val="dk1"/>
                </a:solidFill>
                <a:latin typeface="+mn-lt"/>
              </a:rPr>
              <a:t>Schema Versioning</a:t>
            </a:r>
            <a:r>
              <a:rPr lang="en" sz="2789" b="1">
                <a:latin typeface="+mn-lt"/>
              </a:rPr>
              <a:t> Pattern</a:t>
            </a:r>
            <a:endParaRPr sz="2789" b="1">
              <a:latin typeface="+mn-lt"/>
            </a:endParaRPr>
          </a:p>
        </p:txBody>
      </p:sp>
      <p:sp>
        <p:nvSpPr>
          <p:cNvPr id="177" name="Google Shape;177;p27">
            <a:extLst>
              <a:ext uri="{FF2B5EF4-FFF2-40B4-BE49-F238E27FC236}">
                <a16:creationId xmlns:a16="http://schemas.microsoft.com/office/drawing/2014/main" id="{50E8F174-0FC2-964D-993F-F168773B4D41}"/>
              </a:ext>
            </a:extLst>
          </p:cNvPr>
          <p:cNvSpPr txBox="1"/>
          <p:nvPr/>
        </p:nvSpPr>
        <p:spPr>
          <a:xfrm>
            <a:off x="1708150" y="1198563"/>
            <a:ext cx="4418013" cy="1868487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Avoid downtime while doing schema upgrades</a:t>
            </a:r>
            <a:endParaRPr sz="1620" dirty="0"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Upgrading all documents can take hours, days or even weeks when dealing with big data</a:t>
            </a:r>
            <a:endParaRPr sz="1620" dirty="0"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Don't want to update all documents</a:t>
            </a:r>
            <a:endParaRPr sz="1620" dirty="0">
              <a:latin typeface="+mn-lt"/>
            </a:endParaRPr>
          </a:p>
        </p:txBody>
      </p:sp>
      <p:sp>
        <p:nvSpPr>
          <p:cNvPr id="178" name="Google Shape;178;p27">
            <a:extLst>
              <a:ext uri="{FF2B5EF4-FFF2-40B4-BE49-F238E27FC236}">
                <a16:creationId xmlns:a16="http://schemas.microsoft.com/office/drawing/2014/main" id="{F5562382-F096-9F41-8B85-3C19204CE2F7}"/>
              </a:ext>
            </a:extLst>
          </p:cNvPr>
          <p:cNvSpPr txBox="1"/>
          <p:nvPr/>
        </p:nvSpPr>
        <p:spPr>
          <a:xfrm>
            <a:off x="6789738" y="3925888"/>
            <a:ext cx="4418012" cy="1868487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No downtime needed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Feel in control of the migration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Less future technical debt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Tx/>
              <a:buChar char="🆇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May need 2 indexes for same field while in migration period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sp>
        <p:nvSpPr>
          <p:cNvPr id="179" name="Google Shape;179;p27">
            <a:extLst>
              <a:ext uri="{FF2B5EF4-FFF2-40B4-BE49-F238E27FC236}">
                <a16:creationId xmlns:a16="http://schemas.microsoft.com/office/drawing/2014/main" id="{545F4692-3D3F-0940-880A-BB4AA2A89BB9}"/>
              </a:ext>
            </a:extLst>
          </p:cNvPr>
          <p:cNvSpPr txBox="1"/>
          <p:nvPr/>
        </p:nvSpPr>
        <p:spPr>
          <a:xfrm>
            <a:off x="6789738" y="1193800"/>
            <a:ext cx="4418012" cy="1870075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Each document gets a "</a:t>
            </a:r>
            <a:r>
              <a:rPr lang="en" sz="1620" dirty="0" err="1">
                <a:solidFill>
                  <a:schemeClr val="dk1"/>
                </a:solidFill>
                <a:latin typeface="+mn-lt"/>
              </a:rPr>
              <a:t>schema_version</a:t>
            </a:r>
            <a:r>
              <a:rPr lang="en" sz="1620" dirty="0">
                <a:solidFill>
                  <a:schemeClr val="dk1"/>
                </a:solidFill>
                <a:latin typeface="+mn-lt"/>
              </a:rPr>
              <a:t>" field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Application can handle all versions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Choose your strategy to migrate the documents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sp>
        <p:nvSpPr>
          <p:cNvPr id="180" name="Google Shape;180;p27">
            <a:extLst>
              <a:ext uri="{FF2B5EF4-FFF2-40B4-BE49-F238E27FC236}">
                <a16:creationId xmlns:a16="http://schemas.microsoft.com/office/drawing/2014/main" id="{018DD0D8-2FC3-C244-AE15-093A882229C9}"/>
              </a:ext>
            </a:extLst>
          </p:cNvPr>
          <p:cNvSpPr txBox="1"/>
          <p:nvPr/>
        </p:nvSpPr>
        <p:spPr>
          <a:xfrm>
            <a:off x="1708150" y="3832225"/>
            <a:ext cx="4418013" cy="1868488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Every application that use a database, deployed in production and heavily used.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System with a lot of legacy data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pic>
        <p:nvPicPr>
          <p:cNvPr id="182284" name="Google Shape;181;p27">
            <a:extLst>
              <a:ext uri="{FF2B5EF4-FFF2-40B4-BE49-F238E27FC236}">
                <a16:creationId xmlns:a16="http://schemas.microsoft.com/office/drawing/2014/main" id="{962B0A85-B8D8-5D48-A95B-459DF64FA38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88"/>
            <a:ext cx="1233487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8751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B008-2A2C-487B-97D0-B0434D66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Appendix B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dirty="0"/>
            </a:br>
            <a:r>
              <a:rPr lang="en-US" dirty="0"/>
              <a:t>Computed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C52BA-1542-4883-A984-4D1AD7210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826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Title 1">
            <a:extLst>
              <a:ext uri="{FF2B5EF4-FFF2-40B4-BE49-F238E27FC236}">
                <a16:creationId xmlns:a16="http://schemas.microsoft.com/office/drawing/2014/main" id="{E2F9B5D3-257A-F346-9564-F545E1924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Mathematical Operations</a:t>
            </a:r>
          </a:p>
        </p:txBody>
      </p:sp>
      <p:pic>
        <p:nvPicPr>
          <p:cNvPr id="186370" name="Google Shape;76;p17">
            <a:hlinkClick r:id="rId3"/>
            <a:extLst>
              <a:ext uri="{FF2B5EF4-FFF2-40B4-BE49-F238E27FC236}">
                <a16:creationId xmlns:a16="http://schemas.microsoft.com/office/drawing/2014/main" id="{B1C34DC0-187B-0844-BBA7-C53811578D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60488"/>
            <a:ext cx="5214938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415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Title 1">
            <a:extLst>
              <a:ext uri="{FF2B5EF4-FFF2-40B4-BE49-F238E27FC236}">
                <a16:creationId xmlns:a16="http://schemas.microsoft.com/office/drawing/2014/main" id="{5D1C0024-174E-8E43-A63E-4A2F2661C8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Mathematical Operations</a:t>
            </a:r>
          </a:p>
        </p:txBody>
      </p:sp>
      <p:pic>
        <p:nvPicPr>
          <p:cNvPr id="188418" name="Google Shape;76;p17">
            <a:hlinkClick r:id="rId3"/>
            <a:extLst>
              <a:ext uri="{FF2B5EF4-FFF2-40B4-BE49-F238E27FC236}">
                <a16:creationId xmlns:a16="http://schemas.microsoft.com/office/drawing/2014/main" id="{B72468C5-F1D7-934A-9143-73A51FFD576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60488"/>
            <a:ext cx="5214938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19" name="Google Shape;82;p18">
            <a:hlinkClick r:id="rId5"/>
            <a:extLst>
              <a:ext uri="{FF2B5EF4-FFF2-40B4-BE49-F238E27FC236}">
                <a16:creationId xmlns:a16="http://schemas.microsoft.com/office/drawing/2014/main" id="{2ACFAA5B-BED1-9F4F-93B8-721DDE43E8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7"/>
          <a:stretch>
            <a:fillRect/>
          </a:stretch>
        </p:blipFill>
        <p:spPr bwMode="auto">
          <a:xfrm>
            <a:off x="6446838" y="1360488"/>
            <a:ext cx="5246687" cy="480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175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itle 1">
            <a:extLst>
              <a:ext uri="{FF2B5EF4-FFF2-40B4-BE49-F238E27FC236}">
                <a16:creationId xmlns:a16="http://schemas.microsoft.com/office/drawing/2014/main" id="{3E36CB16-5788-DB4E-8F04-6D625A5AF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"Fan Out" Operations</a:t>
            </a:r>
          </a:p>
        </p:txBody>
      </p:sp>
      <p:pic>
        <p:nvPicPr>
          <p:cNvPr id="190466" name="Picture 2" descr="https://lh4.googleusercontent.com/DSshamEB1A4wWhppRIWoPeow50oeblnIUxH_5jMPWHqNzURm51Ndb1iEfyoyH2GjeBMCZG0UkCeTcrufkMdQEYlw3xdQR3qcw4jD1RpYPn-zfR7ZWnsLUlU-Xyk7DCks_Qo93fMTBIw">
            <a:extLst>
              <a:ext uri="{FF2B5EF4-FFF2-40B4-BE49-F238E27FC236}">
                <a16:creationId xmlns:a16="http://schemas.microsoft.com/office/drawing/2014/main" id="{6723D8BF-EED3-8848-9286-E75A7D5F0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751013"/>
            <a:ext cx="4922837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7" name="Picture 4" descr="https://lh6.googleusercontent.com/MyuEnjIBdna9pBhbC_kmJnlVvWxT8li4-8FK2zj0pKeUE62wpjU-TWcU0lMRla5-kdFD1c8DW9A83r6-k_HEZBMx9Y61Bg3TAhyjSdEc2Ndz46G8hahiwcPU8ALWtYi8zG0Pw50fVxw">
            <a:extLst>
              <a:ext uri="{FF2B5EF4-FFF2-40B4-BE49-F238E27FC236}">
                <a16:creationId xmlns:a16="http://schemas.microsoft.com/office/drawing/2014/main" id="{C20E3FB6-AD71-0F40-A9CF-647EF647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1744663"/>
            <a:ext cx="4929188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6870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>
            <a:extLst>
              <a:ext uri="{FF2B5EF4-FFF2-40B4-BE49-F238E27FC236}">
                <a16:creationId xmlns:a16="http://schemas.microsoft.com/office/drawing/2014/main" id="{735590AD-278A-6245-8329-990EA49D9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"Roll Up" Operations</a:t>
            </a:r>
          </a:p>
        </p:txBody>
      </p:sp>
      <p:pic>
        <p:nvPicPr>
          <p:cNvPr id="191490" name="Picture 4" descr="https://lh4.googleusercontent.com/1lTPOXMtfAN0kOZ3N1bgC69xEzIDHh3fSoCtUW0DXABEksB2fFF-uUwMToBaUQRj2hJW_nPSAJ6wNjz9LzqsgKr_-bjcxJw2EEeHSWpxZrTAZpfQm5mtXtkAW1QsbO0nUNWNleBH4hY">
            <a:extLst>
              <a:ext uri="{FF2B5EF4-FFF2-40B4-BE49-F238E27FC236}">
                <a16:creationId xmlns:a16="http://schemas.microsoft.com/office/drawing/2014/main" id="{790BD92B-E257-6D4F-A2BB-F6C26C092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235200"/>
            <a:ext cx="7896225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996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513" name="Google Shape;187;p30">
            <a:extLst>
              <a:ext uri="{FF2B5EF4-FFF2-40B4-BE49-F238E27FC236}">
                <a16:creationId xmlns:a16="http://schemas.microsoft.com/office/drawing/2014/main" id="{4D33CF74-AC0A-8B48-ABCE-ABDC63C9A5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44675" y="3236913"/>
            <a:ext cx="9399588" cy="5238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514" name="Google Shape;188;p30">
            <a:extLst>
              <a:ext uri="{FF2B5EF4-FFF2-40B4-BE49-F238E27FC236}">
                <a16:creationId xmlns:a16="http://schemas.microsoft.com/office/drawing/2014/main" id="{F05B5959-5843-324F-97C3-64E23BDA7CA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359525" y="820738"/>
            <a:ext cx="0" cy="513556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9" name="Google Shape;189;p30">
            <a:extLst>
              <a:ext uri="{FF2B5EF4-FFF2-40B4-BE49-F238E27FC236}">
                <a16:creationId xmlns:a16="http://schemas.microsoft.com/office/drawing/2014/main" id="{2A20C410-43A6-4842-8F83-D8A1DED90AE6}"/>
              </a:ext>
            </a:extLst>
          </p:cNvPr>
          <p:cNvSpPr txBox="1"/>
          <p:nvPr/>
        </p:nvSpPr>
        <p:spPr>
          <a:xfrm>
            <a:off x="2168525" y="665163"/>
            <a:ext cx="3497263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Problem</a:t>
            </a:r>
            <a:endParaRPr sz="1889" b="1">
              <a:latin typeface="+mn-lt"/>
            </a:endParaRPr>
          </a:p>
        </p:txBody>
      </p:sp>
      <p:sp>
        <p:nvSpPr>
          <p:cNvPr id="190" name="Google Shape;190;p30">
            <a:extLst>
              <a:ext uri="{FF2B5EF4-FFF2-40B4-BE49-F238E27FC236}">
                <a16:creationId xmlns:a16="http://schemas.microsoft.com/office/drawing/2014/main" id="{FED7947F-531E-F841-9F4E-60F1B96A8383}"/>
              </a:ext>
            </a:extLst>
          </p:cNvPr>
          <p:cNvSpPr txBox="1"/>
          <p:nvPr/>
        </p:nvSpPr>
        <p:spPr>
          <a:xfrm>
            <a:off x="7250113" y="617538"/>
            <a:ext cx="3497262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Solution</a:t>
            </a:r>
            <a:endParaRPr sz="1889" b="1">
              <a:latin typeface="+mn-lt"/>
            </a:endParaRPr>
          </a:p>
        </p:txBody>
      </p:sp>
      <p:sp>
        <p:nvSpPr>
          <p:cNvPr id="191" name="Google Shape;191;p30">
            <a:extLst>
              <a:ext uri="{FF2B5EF4-FFF2-40B4-BE49-F238E27FC236}">
                <a16:creationId xmlns:a16="http://schemas.microsoft.com/office/drawing/2014/main" id="{95AAAF8B-CBF5-B94D-8E56-B585B1B21166}"/>
              </a:ext>
            </a:extLst>
          </p:cNvPr>
          <p:cNvSpPr txBox="1"/>
          <p:nvPr/>
        </p:nvSpPr>
        <p:spPr>
          <a:xfrm>
            <a:off x="2168525" y="3360738"/>
            <a:ext cx="3497263" cy="411162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Use Cases Examples</a:t>
            </a:r>
            <a:endParaRPr sz="1889" b="1">
              <a:latin typeface="+mn-lt"/>
            </a:endParaRPr>
          </a:p>
        </p:txBody>
      </p:sp>
      <p:sp>
        <p:nvSpPr>
          <p:cNvPr id="192" name="Google Shape;192;p30">
            <a:extLst>
              <a:ext uri="{FF2B5EF4-FFF2-40B4-BE49-F238E27FC236}">
                <a16:creationId xmlns:a16="http://schemas.microsoft.com/office/drawing/2014/main" id="{0CFC73A0-9D25-5841-BE29-9046DA263067}"/>
              </a:ext>
            </a:extLst>
          </p:cNvPr>
          <p:cNvSpPr txBox="1"/>
          <p:nvPr/>
        </p:nvSpPr>
        <p:spPr>
          <a:xfrm>
            <a:off x="7250113" y="3403600"/>
            <a:ext cx="3497262" cy="411163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1889" b="1">
                <a:latin typeface="+mn-lt"/>
              </a:rPr>
              <a:t>Benefits and Trade-Offs</a:t>
            </a:r>
            <a:endParaRPr sz="1889" b="1">
              <a:latin typeface="+mn-lt"/>
            </a:endParaRPr>
          </a:p>
        </p:txBody>
      </p:sp>
      <p:sp>
        <p:nvSpPr>
          <p:cNvPr id="193" name="Google Shape;193;p30">
            <a:extLst>
              <a:ext uri="{FF2B5EF4-FFF2-40B4-BE49-F238E27FC236}">
                <a16:creationId xmlns:a16="http://schemas.microsoft.com/office/drawing/2014/main" id="{5097BAE4-3896-C942-94B1-FB87D05A9621}"/>
              </a:ext>
            </a:extLst>
          </p:cNvPr>
          <p:cNvSpPr txBox="1"/>
          <p:nvPr/>
        </p:nvSpPr>
        <p:spPr>
          <a:xfrm>
            <a:off x="1936750" y="1588"/>
            <a:ext cx="5630863" cy="539750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" sz="2789" b="1">
                <a:solidFill>
                  <a:schemeClr val="dk1"/>
                </a:solidFill>
                <a:latin typeface="+mn-lt"/>
              </a:rPr>
              <a:t>Computed</a:t>
            </a:r>
            <a:r>
              <a:rPr lang="en" sz="2789" b="1">
                <a:latin typeface="+mn-lt"/>
              </a:rPr>
              <a:t> Pattern</a:t>
            </a:r>
            <a:endParaRPr sz="2789" b="1">
              <a:latin typeface="+mn-lt"/>
            </a:endParaRPr>
          </a:p>
        </p:txBody>
      </p:sp>
      <p:sp>
        <p:nvSpPr>
          <p:cNvPr id="194" name="Google Shape;194;p30">
            <a:extLst>
              <a:ext uri="{FF2B5EF4-FFF2-40B4-BE49-F238E27FC236}">
                <a16:creationId xmlns:a16="http://schemas.microsoft.com/office/drawing/2014/main" id="{D2B86CDF-4DA5-9846-9256-3EED231F73F1}"/>
              </a:ext>
            </a:extLst>
          </p:cNvPr>
          <p:cNvSpPr txBox="1"/>
          <p:nvPr/>
        </p:nvSpPr>
        <p:spPr>
          <a:xfrm>
            <a:off x="1708150" y="1198563"/>
            <a:ext cx="4418013" cy="1868487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Costly computation or manipulation of data</a:t>
            </a:r>
            <a:endParaRPr sz="1620" dirty="0"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latin typeface="+mn-lt"/>
              </a:rPr>
              <a:t>Executed frequently on the same data, producing the same result</a:t>
            </a:r>
            <a:endParaRPr sz="1620" dirty="0">
              <a:latin typeface="+mn-lt"/>
            </a:endParaRPr>
          </a:p>
        </p:txBody>
      </p:sp>
      <p:sp>
        <p:nvSpPr>
          <p:cNvPr id="195" name="Google Shape;195;p30">
            <a:extLst>
              <a:ext uri="{FF2B5EF4-FFF2-40B4-BE49-F238E27FC236}">
                <a16:creationId xmlns:a16="http://schemas.microsoft.com/office/drawing/2014/main" id="{EF5C9F07-64FC-294F-8B59-4DB87A8622EB}"/>
              </a:ext>
            </a:extLst>
          </p:cNvPr>
          <p:cNvSpPr txBox="1"/>
          <p:nvPr/>
        </p:nvSpPr>
        <p:spPr>
          <a:xfrm>
            <a:off x="6789738" y="3925888"/>
            <a:ext cx="4418012" cy="1868487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>
                <a:solidFill>
                  <a:schemeClr val="dk1"/>
                </a:solidFill>
                <a:latin typeface="+mn-lt"/>
              </a:rPr>
              <a:t>Read queries are faster</a:t>
            </a:r>
            <a:endParaRPr sz="162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✅"/>
              <a:defRPr/>
            </a:pPr>
            <a:r>
              <a:rPr lang="en" sz="1620">
                <a:solidFill>
                  <a:schemeClr val="dk1"/>
                </a:solidFill>
                <a:latin typeface="+mn-lt"/>
              </a:rPr>
              <a:t>Saving on resources like CPU and Disk</a:t>
            </a:r>
            <a:endParaRPr sz="162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Tx/>
              <a:buChar char="🆇"/>
              <a:defRPr/>
            </a:pPr>
            <a:r>
              <a:rPr lang="en" sz="1620">
                <a:solidFill>
                  <a:schemeClr val="dk1"/>
                </a:solidFill>
                <a:latin typeface="+mn-lt"/>
              </a:rPr>
              <a:t>May be difficult to identify the need</a:t>
            </a:r>
            <a:endParaRPr sz="162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Tx/>
              <a:buChar char="🆇"/>
              <a:defRPr/>
            </a:pPr>
            <a:r>
              <a:rPr lang="en" sz="1620">
                <a:solidFill>
                  <a:schemeClr val="dk1"/>
                </a:solidFill>
                <a:latin typeface="+mn-lt"/>
              </a:rPr>
              <a:t>Avoid applying or overusing it unless needed</a:t>
            </a:r>
            <a:endParaRPr sz="162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>
              <a:latin typeface="+mn-lt"/>
            </a:endParaRPr>
          </a:p>
        </p:txBody>
      </p:sp>
      <p:sp>
        <p:nvSpPr>
          <p:cNvPr id="196" name="Google Shape;196;p30">
            <a:extLst>
              <a:ext uri="{FF2B5EF4-FFF2-40B4-BE49-F238E27FC236}">
                <a16:creationId xmlns:a16="http://schemas.microsoft.com/office/drawing/2014/main" id="{EE288DC4-A22A-D347-9091-341C0B94622D}"/>
              </a:ext>
            </a:extLst>
          </p:cNvPr>
          <p:cNvSpPr txBox="1"/>
          <p:nvPr/>
        </p:nvSpPr>
        <p:spPr>
          <a:xfrm>
            <a:off x="6789738" y="1193800"/>
            <a:ext cx="4418012" cy="1870075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Perform the operation and store the result in the appropriate document and collection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If need to redo the operations, keep the source of them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sp>
        <p:nvSpPr>
          <p:cNvPr id="197" name="Google Shape;197;p30">
            <a:extLst>
              <a:ext uri="{FF2B5EF4-FFF2-40B4-BE49-F238E27FC236}">
                <a16:creationId xmlns:a16="http://schemas.microsoft.com/office/drawing/2014/main" id="{E10C73D8-1826-DE4A-92CE-325D8B2EA35D}"/>
              </a:ext>
            </a:extLst>
          </p:cNvPr>
          <p:cNvSpPr txBox="1"/>
          <p:nvPr/>
        </p:nvSpPr>
        <p:spPr>
          <a:xfrm>
            <a:off x="1708150" y="3832225"/>
            <a:ext cx="4418013" cy="1868488"/>
          </a:xfrm>
          <a:prstGeom prst="rect">
            <a:avLst/>
          </a:prstGeom>
          <a:noFill/>
          <a:ln>
            <a:noFill/>
          </a:ln>
        </p:spPr>
        <p:txBody>
          <a:bodyPr spcFirstLastPara="1" lIns="82262" tIns="82262" rIns="82262" bIns="82262"/>
          <a:lstStyle/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Internet Of Things (IOT)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Event Sourcing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Time Series Data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marL="411357" indent="-308517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/>
            </a:pPr>
            <a:r>
              <a:rPr lang="en" sz="1620" dirty="0">
                <a:solidFill>
                  <a:schemeClr val="dk1"/>
                </a:solidFill>
                <a:latin typeface="+mn-lt"/>
              </a:rPr>
              <a:t>Frequent Aggregation Framework queries</a:t>
            </a:r>
            <a:endParaRPr sz="1620" dirty="0">
              <a:solidFill>
                <a:schemeClr val="dk1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sz="1620" dirty="0">
              <a:latin typeface="+mn-lt"/>
            </a:endParaRPr>
          </a:p>
        </p:txBody>
      </p:sp>
      <p:pic>
        <p:nvPicPr>
          <p:cNvPr id="192524" name="Google Shape;198;p30">
            <a:extLst>
              <a:ext uri="{FF2B5EF4-FFF2-40B4-BE49-F238E27FC236}">
                <a16:creationId xmlns:a16="http://schemas.microsoft.com/office/drawing/2014/main" id="{AF0FF90B-98A3-C447-8BCD-19E851CFA4E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88"/>
            <a:ext cx="1233487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0168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6CBDC-D085-465B-A5DB-AC1FC9D1D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0696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ngoDB.Local 2019">
      <a:dk1>
        <a:srgbClr val="15232E"/>
      </a:dk1>
      <a:lt1>
        <a:srgbClr val="FFFFFF"/>
      </a:lt1>
      <a:dk2>
        <a:srgbClr val="15232E"/>
      </a:dk2>
      <a:lt2>
        <a:srgbClr val="FFFFFF"/>
      </a:lt2>
      <a:accent1>
        <a:srgbClr val="0B735B"/>
      </a:accent1>
      <a:accent2>
        <a:srgbClr val="13994F"/>
      </a:accent2>
      <a:accent3>
        <a:srgbClr val="13AA52"/>
      </a:accent3>
      <a:accent4>
        <a:srgbClr val="63CCE2"/>
      </a:accent4>
      <a:accent5>
        <a:srgbClr val="FEDC49"/>
      </a:accent5>
      <a:accent6>
        <a:srgbClr val="21313C"/>
      </a:accent6>
      <a:hlink>
        <a:srgbClr val="63CCE2"/>
      </a:hlink>
      <a:folHlink>
        <a:srgbClr val="63CCE2"/>
      </a:folHlink>
    </a:clrScheme>
    <a:fontScheme name="MongoDB.Local 2019 Template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10849</TotalTime>
  <Words>4593</Words>
  <Application>Microsoft Macintosh PowerPoint</Application>
  <PresentationFormat>Widescreen</PresentationFormat>
  <Paragraphs>877</Paragraphs>
  <Slides>97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Consolas</vt:lpstr>
      <vt:lpstr>DINOT-Bold</vt:lpstr>
      <vt:lpstr>Calibri</vt:lpstr>
      <vt:lpstr>DINOT</vt:lpstr>
      <vt:lpstr>Arial</vt:lpstr>
      <vt:lpstr>Wingdings</vt:lpstr>
      <vt:lpstr>Office Theme</vt:lpstr>
      <vt:lpstr>A Complete Methodology of Data Modeling for MongoDB</vt:lpstr>
      <vt:lpstr>Daniel Coupal</vt:lpstr>
      <vt:lpstr>Goals of the Presentation</vt:lpstr>
      <vt:lpstr>Goals of the Presentation</vt:lpstr>
      <vt:lpstr>Goals of the Presentation</vt:lpstr>
      <vt:lpstr>Document versus Tabular</vt:lpstr>
      <vt:lpstr>Car Stored in a Tabular/Relational Database</vt:lpstr>
      <vt:lpstr>Car Stored in a Document Database</vt:lpstr>
      <vt:lpstr>Arrays in the Document Model</vt:lpstr>
      <vt:lpstr>Arrays in the Document Model</vt:lpstr>
      <vt:lpstr>Sub-documents in the Document Model</vt:lpstr>
      <vt:lpstr>Sub-documents in the Document Model</vt:lpstr>
      <vt:lpstr>Sub-documents in the Document Model</vt:lpstr>
      <vt:lpstr>Example 1: Modeling a blog</vt:lpstr>
      <vt:lpstr>CRDs: A few Collection-Relationship-Diagrams Solutions</vt:lpstr>
      <vt:lpstr>CRDs: A few Collection-Relationship-Diagrams Solutions</vt:lpstr>
      <vt:lpstr>CRDs: A few Collection-Relationship-Diagrams Solutions</vt:lpstr>
      <vt:lpstr>Example 2: Modeling a Social Network</vt:lpstr>
      <vt:lpstr>Example 2: Modeling a Social Network</vt:lpstr>
      <vt:lpstr>Example 2: Modeling a Social Network</vt:lpstr>
      <vt:lpstr>Example 2: Modeling a Social Network</vt:lpstr>
      <vt:lpstr>Differences: Tabular vs Document</vt:lpstr>
      <vt:lpstr>Differences: Tabular vs Document</vt:lpstr>
      <vt:lpstr>Differences: Tabular vs Document</vt:lpstr>
      <vt:lpstr>Differences: Tabular vs Document</vt:lpstr>
      <vt:lpstr>Differences: Tabular vs Document</vt:lpstr>
      <vt:lpstr>Methodology</vt:lpstr>
      <vt:lpstr>Main Tradeoff in Modeling</vt:lpstr>
      <vt:lpstr>Methodology</vt:lpstr>
      <vt:lpstr>Methodology</vt:lpstr>
      <vt:lpstr>Methodology</vt:lpstr>
      <vt:lpstr>Actors, Movies and Reviews</vt:lpstr>
      <vt:lpstr>Actors, Movies and Reviews</vt:lpstr>
      <vt:lpstr>Actors, Movies and Reviews</vt:lpstr>
      <vt:lpstr>Methodology</vt:lpstr>
      <vt:lpstr>Flexible Methodology</vt:lpstr>
      <vt:lpstr>Use Case</vt:lpstr>
      <vt:lpstr>Case Study: Coffee Shop Franchises</vt:lpstr>
      <vt:lpstr>Case Study: Coffee Shop Franchises</vt:lpstr>
      <vt:lpstr>Case Study: Coffee Shop Franchises</vt:lpstr>
      <vt:lpstr>Case Study: Coffee Shop Franchises</vt:lpstr>
      <vt:lpstr>Case Study: Coffee Shop Franchises</vt:lpstr>
      <vt:lpstr>First Key to Success: Make the Best Coffee in the World</vt:lpstr>
      <vt:lpstr>Second Key to Success: Use the Best Technology</vt:lpstr>
      <vt:lpstr>Key to Success 2: Best Technology</vt:lpstr>
      <vt:lpstr>Key to Success 2: Best Technology</vt:lpstr>
      <vt:lpstr>Methodology</vt:lpstr>
      <vt:lpstr>1 – Workload: List Queries</vt:lpstr>
      <vt:lpstr>1 – Workload: List Queries</vt:lpstr>
      <vt:lpstr>1 – Workload: List Queries</vt:lpstr>
      <vt:lpstr>1 – Workload: List Queries</vt:lpstr>
      <vt:lpstr>1 – Workload: List Queries</vt:lpstr>
      <vt:lpstr>1 – Workload: List Queries</vt:lpstr>
      <vt:lpstr>1 – Workload: quantify/qualify the queries</vt:lpstr>
      <vt:lpstr>1 – Workload: quantify/qualify the queries</vt:lpstr>
      <vt:lpstr>Disk Space</vt:lpstr>
      <vt:lpstr>Methodology</vt:lpstr>
      <vt:lpstr>2 - Relations are still important</vt:lpstr>
      <vt:lpstr>2 - Entities for Beyond the Stars Coffee</vt:lpstr>
      <vt:lpstr>Methodology</vt:lpstr>
      <vt:lpstr>Patterns</vt:lpstr>
      <vt:lpstr>Schema Design Patterns Resources</vt:lpstr>
      <vt:lpstr>Schema Versioning</vt:lpstr>
      <vt:lpstr>Schema Versioning</vt:lpstr>
      <vt:lpstr>Computed Pattern</vt:lpstr>
      <vt:lpstr>Computed Pattern</vt:lpstr>
      <vt:lpstr>Subset Pattern</vt:lpstr>
      <vt:lpstr>Subset Pattern</vt:lpstr>
      <vt:lpstr>Bucket Pattern</vt:lpstr>
      <vt:lpstr>Bucket Pattern</vt:lpstr>
      <vt:lpstr>Solution with Patterns</vt:lpstr>
      <vt:lpstr>Data Modeling Patterns Use Cases </vt:lpstr>
      <vt:lpstr>Conclusion</vt:lpstr>
      <vt:lpstr>Takeaways from the Presentation</vt:lpstr>
      <vt:lpstr>Takeaways from the Presentation</vt:lpstr>
      <vt:lpstr>Takeaways from the Presentation</vt:lpstr>
      <vt:lpstr>Thank you for taking our FREE MongoDB classes at university.mongodb.com</vt:lpstr>
      <vt:lpstr>PowerPoint Presentation</vt:lpstr>
      <vt:lpstr>A Complete Methodology of Data Modeling for MongoDB</vt:lpstr>
      <vt:lpstr>PowerPoint Presentation</vt:lpstr>
      <vt:lpstr>Appendix A  Schema Versioning Pattern</vt:lpstr>
      <vt:lpstr>Nightmare: Alter Table</vt:lpstr>
      <vt:lpstr>This is what your dreams should be when thinking about a schema upgrade !</vt:lpstr>
      <vt:lpstr>Schema Revision</vt:lpstr>
      <vt:lpstr>PowerPoint Presentation</vt:lpstr>
      <vt:lpstr>PowerPoint Presentation</vt:lpstr>
      <vt:lpstr>Application Lifecycle</vt:lpstr>
      <vt:lpstr>Document Lifecycle</vt:lpstr>
      <vt:lpstr>Timeline of the migration</vt:lpstr>
      <vt:lpstr>PowerPoint Presentation</vt:lpstr>
      <vt:lpstr>Appendix B  Computed Pattern</vt:lpstr>
      <vt:lpstr>Mathematical Operations</vt:lpstr>
      <vt:lpstr>Mathematical Operations</vt:lpstr>
      <vt:lpstr>"Fan Out" Operations</vt:lpstr>
      <vt:lpstr>"Roll Up" Operations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Coupal</dc:creator>
  <cp:keywords/>
  <dc:description/>
  <cp:lastModifiedBy>Daniel Coupal</cp:lastModifiedBy>
  <cp:revision>76</cp:revision>
  <dcterms:created xsi:type="dcterms:W3CDTF">2019-08-22T18:46:04Z</dcterms:created>
  <dcterms:modified xsi:type="dcterms:W3CDTF">2019-12-26T20:56:13Z</dcterms:modified>
  <cp:category/>
</cp:coreProperties>
</file>